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57" r:id="rId2"/>
    <p:sldId id="258" r:id="rId3"/>
    <p:sldId id="259" r:id="rId4"/>
    <p:sldId id="267" r:id="rId5"/>
    <p:sldId id="260" r:id="rId6"/>
    <p:sldId id="262" r:id="rId7"/>
    <p:sldId id="263" r:id="rId8"/>
    <p:sldId id="261" r:id="rId9"/>
    <p:sldId id="264" r:id="rId10"/>
    <p:sldId id="265" r:id="rId11"/>
    <p:sldId id="266" r:id="rId12"/>
    <p:sldId id="269"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6" autoAdjust="0"/>
    <p:restoredTop sz="92814" autoAdjust="0"/>
  </p:normalViewPr>
  <p:slideViewPr>
    <p:cSldViewPr snapToGrid="0">
      <p:cViewPr varScale="1">
        <p:scale>
          <a:sx n="79" d="100"/>
          <a:sy n="79" d="100"/>
        </p:scale>
        <p:origin x="136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8C3DFF-2BB2-4053-A526-2490B792D5B3}" type="datetimeFigureOut">
              <a:rPr lang="en-US" smtClean="0"/>
              <a:t>8/5/2026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64B00-7718-497F-B6D6-488DEA9AF927}" type="slidenum">
              <a:rPr lang="en-US" smtClean="0"/>
              <a:t>‹#›</a:t>
            </a:fld>
            <a:endParaRPr lang="en-US" dirty="0"/>
          </a:p>
        </p:txBody>
      </p:sp>
    </p:spTree>
    <p:extLst>
      <p:ext uri="{BB962C8B-B14F-4D97-AF65-F5344CB8AC3E}">
        <p14:creationId xmlns:p14="http://schemas.microsoft.com/office/powerpoint/2010/main" val="228986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17C99-9DA4-2190-F281-D7424031A0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923A0B-8E8B-5218-37E7-6B2AB2D06C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4A9B06-C4A0-A9D0-C982-B3155203782D}"/>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088E9825-C160-347B-8C93-84E97A71228E}"/>
              </a:ext>
            </a:extLst>
          </p:cNvPr>
          <p:cNvSpPr>
            <a:spLocks noGrp="1"/>
          </p:cNvSpPr>
          <p:nvPr>
            <p:ph type="ftr" sz="quarter" idx="11"/>
          </p:nvPr>
        </p:nvSpPr>
        <p:spPr/>
        <p:txBody>
          <a:body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3C706EAC-4EC0-F750-6BC1-42D104347B1A}"/>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2569870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AAF06-04D3-D321-5354-7DE99779A0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DA5001-C7E2-591B-FA88-E7352AD9CE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2949CD-D8A7-CCDB-B00A-D018145DF176}"/>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6ECA90EB-80FC-12DB-5D9D-79FEE4DC366F}"/>
              </a:ext>
            </a:extLst>
          </p:cNvPr>
          <p:cNvSpPr>
            <a:spLocks noGrp="1"/>
          </p:cNvSpPr>
          <p:nvPr>
            <p:ph type="ftr" sz="quarter" idx="11"/>
          </p:nvPr>
        </p:nvSpPr>
        <p:spPr/>
        <p:txBody>
          <a:body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B2EEAAAF-CDD6-A3AF-94C2-05464EA2C577}"/>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234601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4861DA-534B-C3BB-478B-4DEFE7AB03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51B8A6-A62A-D8CF-03F1-CAFF8B10D4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D4714-3680-89BB-8585-2A6D7172F221}"/>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EA8B3F73-79D1-F9EE-F2BD-B0686E66521C}"/>
              </a:ext>
            </a:extLst>
          </p:cNvPr>
          <p:cNvSpPr>
            <a:spLocks noGrp="1"/>
          </p:cNvSpPr>
          <p:nvPr>
            <p:ph type="ftr" sz="quarter" idx="11"/>
          </p:nvPr>
        </p:nvSpPr>
        <p:spPr/>
        <p:txBody>
          <a:body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720FCCC9-B4D3-012B-261B-902FCF24631D}"/>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3499463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8CC4-6400-853E-2712-BE131DECCD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97947E-5317-4D15-62A2-FB8B6B8272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97AF0C-166C-13D3-7A02-39766EF1EF51}"/>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43D67959-CCB0-4417-1233-ABC7A4F30684}"/>
              </a:ext>
            </a:extLst>
          </p:cNvPr>
          <p:cNvSpPr>
            <a:spLocks noGrp="1"/>
          </p:cNvSpPr>
          <p:nvPr>
            <p:ph type="ftr" sz="quarter" idx="11"/>
          </p:nvPr>
        </p:nvSpPr>
        <p:spPr/>
        <p:txBody>
          <a:body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5533939D-CB65-9FC5-1D31-A5FFE197CDDA}"/>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2908561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04624-0A9A-DE58-6679-0A550E6F17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8F4258-D289-0FD6-64C4-6BAC2C4616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69B524-8FD7-2BC9-160C-86877BDDB72E}"/>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53C1675C-93C7-5120-0824-03D2B709A9FC}"/>
              </a:ext>
            </a:extLst>
          </p:cNvPr>
          <p:cNvSpPr>
            <a:spLocks noGrp="1"/>
          </p:cNvSpPr>
          <p:nvPr>
            <p:ph type="ftr" sz="quarter" idx="11"/>
          </p:nvPr>
        </p:nvSpPr>
        <p:spPr/>
        <p:txBody>
          <a:body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1AC3B65A-760A-EB46-BA32-1FACD6D6B786}"/>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192113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24CC3-F216-7508-54A3-C5ACCB51E6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EF8413-6872-FA40-04CC-DBC1669642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5DF574-1EE7-D06E-4F94-BCCBA3BA52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577B23-4394-84C7-741B-46723ADF134D}"/>
              </a:ext>
            </a:extLst>
          </p:cNvPr>
          <p:cNvSpPr>
            <a:spLocks noGrp="1"/>
          </p:cNvSpPr>
          <p:nvPr>
            <p:ph type="dt" sz="half" idx="10"/>
          </p:nvPr>
        </p:nvSpPr>
        <p:spPr/>
        <p:txBody>
          <a:bodyPr/>
          <a:lstStyle/>
          <a:p>
            <a:r>
              <a:rPr lang="en-US"/>
              <a:t>8/8/2026</a:t>
            </a:r>
            <a:endParaRPr lang="en-US" dirty="0"/>
          </a:p>
        </p:txBody>
      </p:sp>
      <p:sp>
        <p:nvSpPr>
          <p:cNvPr id="6" name="Footer Placeholder 5">
            <a:extLst>
              <a:ext uri="{FF2B5EF4-FFF2-40B4-BE49-F238E27FC236}">
                <a16:creationId xmlns:a16="http://schemas.microsoft.com/office/drawing/2014/main" id="{30C3CECF-594F-E0FF-D3BA-2F6D44E08D47}"/>
              </a:ext>
            </a:extLst>
          </p:cNvPr>
          <p:cNvSpPr>
            <a:spLocks noGrp="1"/>
          </p:cNvSpPr>
          <p:nvPr>
            <p:ph type="ftr" sz="quarter" idx="11"/>
          </p:nvPr>
        </p:nvSpPr>
        <p:spPr/>
        <p:txBody>
          <a:bodyPr/>
          <a:lstStyle/>
          <a:p>
            <a:r>
              <a:rPr lang="en-US" dirty="0"/>
              <a:t>© 2026 by Norbert Doerry                                                                                  This work is licensed via: CC BY 4.0</a:t>
            </a:r>
          </a:p>
        </p:txBody>
      </p:sp>
      <p:sp>
        <p:nvSpPr>
          <p:cNvPr id="7" name="Slide Number Placeholder 6">
            <a:extLst>
              <a:ext uri="{FF2B5EF4-FFF2-40B4-BE49-F238E27FC236}">
                <a16:creationId xmlns:a16="http://schemas.microsoft.com/office/drawing/2014/main" id="{5271DCC2-952E-710E-83A3-120F83BF061A}"/>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2508769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5959A-1E60-88E3-12A6-E747F3AFEA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63AC01-9DCF-BBB3-B089-27EB036988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F32DD9-FC55-1A10-7C03-A0CDC69831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B6F509-3153-28CA-1082-A5D223CE59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3F6C0F-46FC-70E2-09B4-4153BE137E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7C965E-096C-366A-466E-9F73248CEAA1}"/>
              </a:ext>
            </a:extLst>
          </p:cNvPr>
          <p:cNvSpPr>
            <a:spLocks noGrp="1"/>
          </p:cNvSpPr>
          <p:nvPr>
            <p:ph type="dt" sz="half" idx="10"/>
          </p:nvPr>
        </p:nvSpPr>
        <p:spPr/>
        <p:txBody>
          <a:bodyPr/>
          <a:lstStyle/>
          <a:p>
            <a:r>
              <a:rPr lang="en-US"/>
              <a:t>8/8/2026</a:t>
            </a:r>
            <a:endParaRPr lang="en-US" dirty="0"/>
          </a:p>
        </p:txBody>
      </p:sp>
      <p:sp>
        <p:nvSpPr>
          <p:cNvPr id="8" name="Footer Placeholder 7">
            <a:extLst>
              <a:ext uri="{FF2B5EF4-FFF2-40B4-BE49-F238E27FC236}">
                <a16:creationId xmlns:a16="http://schemas.microsoft.com/office/drawing/2014/main" id="{187EE2D0-FBBA-AEA4-5EBF-DBEAFD92D2AD}"/>
              </a:ext>
            </a:extLst>
          </p:cNvPr>
          <p:cNvSpPr>
            <a:spLocks noGrp="1"/>
          </p:cNvSpPr>
          <p:nvPr>
            <p:ph type="ftr" sz="quarter" idx="11"/>
          </p:nvPr>
        </p:nvSpPr>
        <p:spPr/>
        <p:txBody>
          <a:bodyPr/>
          <a:lstStyle/>
          <a:p>
            <a:r>
              <a:rPr lang="en-US" dirty="0"/>
              <a:t>© 2026 by Norbert Doerry                                                                                  This work is licensed via: CC BY 4.0</a:t>
            </a:r>
          </a:p>
        </p:txBody>
      </p:sp>
      <p:sp>
        <p:nvSpPr>
          <p:cNvPr id="9" name="Slide Number Placeholder 8">
            <a:extLst>
              <a:ext uri="{FF2B5EF4-FFF2-40B4-BE49-F238E27FC236}">
                <a16:creationId xmlns:a16="http://schemas.microsoft.com/office/drawing/2014/main" id="{B7DB73D0-4AC2-7B5E-454E-2AA133760DD6}"/>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453339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A07EA-B6E2-A900-E569-F9AB7598B8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1D3FB4-85A4-BC59-7B1C-1BF1B5372154}"/>
              </a:ext>
            </a:extLst>
          </p:cNvPr>
          <p:cNvSpPr>
            <a:spLocks noGrp="1"/>
          </p:cNvSpPr>
          <p:nvPr>
            <p:ph type="dt" sz="half" idx="10"/>
          </p:nvPr>
        </p:nvSpPr>
        <p:spPr/>
        <p:txBody>
          <a:bodyPr/>
          <a:lstStyle/>
          <a:p>
            <a:r>
              <a:rPr lang="en-US"/>
              <a:t>8/8/2026</a:t>
            </a:r>
            <a:endParaRPr lang="en-US" dirty="0"/>
          </a:p>
        </p:txBody>
      </p:sp>
      <p:sp>
        <p:nvSpPr>
          <p:cNvPr id="4" name="Footer Placeholder 3">
            <a:extLst>
              <a:ext uri="{FF2B5EF4-FFF2-40B4-BE49-F238E27FC236}">
                <a16:creationId xmlns:a16="http://schemas.microsoft.com/office/drawing/2014/main" id="{6C1DB1A4-CA63-70FA-68F4-A93A17068891}"/>
              </a:ext>
            </a:extLst>
          </p:cNvPr>
          <p:cNvSpPr>
            <a:spLocks noGrp="1"/>
          </p:cNvSpPr>
          <p:nvPr>
            <p:ph type="ftr" sz="quarter" idx="11"/>
          </p:nvPr>
        </p:nvSpPr>
        <p:spPr/>
        <p:txBody>
          <a:bodyPr/>
          <a:lstStyle/>
          <a:p>
            <a:r>
              <a:rPr lang="en-US" dirty="0"/>
              <a:t>© 2026 by Norbert Doerry                                                                                  This work is licensed via: CC BY 4.0</a:t>
            </a:r>
          </a:p>
        </p:txBody>
      </p:sp>
      <p:sp>
        <p:nvSpPr>
          <p:cNvPr id="5" name="Slide Number Placeholder 4">
            <a:extLst>
              <a:ext uri="{FF2B5EF4-FFF2-40B4-BE49-F238E27FC236}">
                <a16:creationId xmlns:a16="http://schemas.microsoft.com/office/drawing/2014/main" id="{D42765C1-4F23-3E24-4A17-F898E50C728B}"/>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369789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DB13B-7688-9805-F507-16226BCBF170}"/>
              </a:ext>
            </a:extLst>
          </p:cNvPr>
          <p:cNvSpPr>
            <a:spLocks noGrp="1"/>
          </p:cNvSpPr>
          <p:nvPr>
            <p:ph type="dt" sz="half" idx="10"/>
          </p:nvPr>
        </p:nvSpPr>
        <p:spPr/>
        <p:txBody>
          <a:bodyPr/>
          <a:lstStyle/>
          <a:p>
            <a:r>
              <a:rPr lang="en-US"/>
              <a:t>8/8/2026</a:t>
            </a:r>
            <a:endParaRPr lang="en-US" dirty="0"/>
          </a:p>
        </p:txBody>
      </p:sp>
      <p:sp>
        <p:nvSpPr>
          <p:cNvPr id="3" name="Footer Placeholder 2">
            <a:extLst>
              <a:ext uri="{FF2B5EF4-FFF2-40B4-BE49-F238E27FC236}">
                <a16:creationId xmlns:a16="http://schemas.microsoft.com/office/drawing/2014/main" id="{9970AC75-7586-E065-B74E-23D8A9EFFABF}"/>
              </a:ext>
            </a:extLst>
          </p:cNvPr>
          <p:cNvSpPr>
            <a:spLocks noGrp="1"/>
          </p:cNvSpPr>
          <p:nvPr>
            <p:ph type="ftr" sz="quarter" idx="11"/>
          </p:nvPr>
        </p:nvSpPr>
        <p:spPr/>
        <p:txBody>
          <a:bodyPr/>
          <a:lstStyle/>
          <a:p>
            <a:r>
              <a:rPr lang="en-US" dirty="0"/>
              <a:t>© 2026 by Norbert Doerry                                                                                  This work is licensed via: CC BY 4.0</a:t>
            </a:r>
          </a:p>
        </p:txBody>
      </p:sp>
      <p:sp>
        <p:nvSpPr>
          <p:cNvPr id="4" name="Slide Number Placeholder 3">
            <a:extLst>
              <a:ext uri="{FF2B5EF4-FFF2-40B4-BE49-F238E27FC236}">
                <a16:creationId xmlns:a16="http://schemas.microsoft.com/office/drawing/2014/main" id="{25212A63-4BE8-39E3-4CD1-985DACD7F197}"/>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2806858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C4BE-8DDC-1275-15E8-53F6F6492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86C3D3-2F3E-074C-B3FE-940E08A0C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ECDC4C-9777-2EE7-FDAB-85AEEDD80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4FE253-0208-0C22-0FEB-D8EB77ECAAB0}"/>
              </a:ext>
            </a:extLst>
          </p:cNvPr>
          <p:cNvSpPr>
            <a:spLocks noGrp="1"/>
          </p:cNvSpPr>
          <p:nvPr>
            <p:ph type="dt" sz="half" idx="10"/>
          </p:nvPr>
        </p:nvSpPr>
        <p:spPr/>
        <p:txBody>
          <a:bodyPr/>
          <a:lstStyle/>
          <a:p>
            <a:r>
              <a:rPr lang="en-US"/>
              <a:t>8/8/2026</a:t>
            </a:r>
            <a:endParaRPr lang="en-US" dirty="0"/>
          </a:p>
        </p:txBody>
      </p:sp>
      <p:sp>
        <p:nvSpPr>
          <p:cNvPr id="6" name="Footer Placeholder 5">
            <a:extLst>
              <a:ext uri="{FF2B5EF4-FFF2-40B4-BE49-F238E27FC236}">
                <a16:creationId xmlns:a16="http://schemas.microsoft.com/office/drawing/2014/main" id="{22E4F0C5-3E8D-97F9-675A-1B0A95256159}"/>
              </a:ext>
            </a:extLst>
          </p:cNvPr>
          <p:cNvSpPr>
            <a:spLocks noGrp="1"/>
          </p:cNvSpPr>
          <p:nvPr>
            <p:ph type="ftr" sz="quarter" idx="11"/>
          </p:nvPr>
        </p:nvSpPr>
        <p:spPr/>
        <p:txBody>
          <a:bodyPr/>
          <a:lstStyle/>
          <a:p>
            <a:r>
              <a:rPr lang="en-US" dirty="0"/>
              <a:t>© 2026 by Norbert Doerry                                                                                  This work is licensed via: CC BY 4.0</a:t>
            </a:r>
          </a:p>
        </p:txBody>
      </p:sp>
      <p:sp>
        <p:nvSpPr>
          <p:cNvPr id="7" name="Slide Number Placeholder 6">
            <a:extLst>
              <a:ext uri="{FF2B5EF4-FFF2-40B4-BE49-F238E27FC236}">
                <a16:creationId xmlns:a16="http://schemas.microsoft.com/office/drawing/2014/main" id="{738B8DDF-B563-10EF-26FF-6BE4A4AB9086}"/>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670526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94B5-74A6-AA70-5057-1B1D04E966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1EB151-CBE9-67F0-6130-B13410F7BE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8696A1-0A82-7521-2D2B-4984ADE50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635186-2F9E-078E-A122-BA42F044F271}"/>
              </a:ext>
            </a:extLst>
          </p:cNvPr>
          <p:cNvSpPr>
            <a:spLocks noGrp="1"/>
          </p:cNvSpPr>
          <p:nvPr>
            <p:ph type="dt" sz="half" idx="10"/>
          </p:nvPr>
        </p:nvSpPr>
        <p:spPr/>
        <p:txBody>
          <a:bodyPr/>
          <a:lstStyle/>
          <a:p>
            <a:r>
              <a:rPr lang="en-US"/>
              <a:t>8/8/2026</a:t>
            </a:r>
            <a:endParaRPr lang="en-US" dirty="0"/>
          </a:p>
        </p:txBody>
      </p:sp>
      <p:sp>
        <p:nvSpPr>
          <p:cNvPr id="6" name="Footer Placeholder 5">
            <a:extLst>
              <a:ext uri="{FF2B5EF4-FFF2-40B4-BE49-F238E27FC236}">
                <a16:creationId xmlns:a16="http://schemas.microsoft.com/office/drawing/2014/main" id="{7DCA6DD4-64A8-6261-D5E1-485F9CA2B0FE}"/>
              </a:ext>
            </a:extLst>
          </p:cNvPr>
          <p:cNvSpPr>
            <a:spLocks noGrp="1"/>
          </p:cNvSpPr>
          <p:nvPr>
            <p:ph type="ftr" sz="quarter" idx="11"/>
          </p:nvPr>
        </p:nvSpPr>
        <p:spPr/>
        <p:txBody>
          <a:bodyPr/>
          <a:lstStyle/>
          <a:p>
            <a:r>
              <a:rPr lang="en-US" dirty="0"/>
              <a:t>© 2026 by Norbert Doerry                                                                                  This work is licensed via: CC BY 4.0</a:t>
            </a:r>
          </a:p>
        </p:txBody>
      </p:sp>
      <p:sp>
        <p:nvSpPr>
          <p:cNvPr id="7" name="Slide Number Placeholder 6">
            <a:extLst>
              <a:ext uri="{FF2B5EF4-FFF2-40B4-BE49-F238E27FC236}">
                <a16:creationId xmlns:a16="http://schemas.microsoft.com/office/drawing/2014/main" id="{E2F81408-CD0E-68ED-060A-5EFD9168753C}"/>
              </a:ext>
            </a:extLst>
          </p:cNvPr>
          <p:cNvSpPr>
            <a:spLocks noGrp="1"/>
          </p:cNvSpPr>
          <p:nvPr>
            <p:ph type="sldNum" sz="quarter" idx="12"/>
          </p:nvPr>
        </p:nvSpPr>
        <p:spPr/>
        <p:txBody>
          <a:bodyPr/>
          <a:lstStyle/>
          <a:p>
            <a:fld id="{13E3B7D2-2C23-477A-B7E5-64419E75BE45}" type="slidenum">
              <a:rPr lang="en-US" smtClean="0"/>
              <a:t>‹#›</a:t>
            </a:fld>
            <a:endParaRPr lang="en-US" dirty="0"/>
          </a:p>
        </p:txBody>
      </p:sp>
    </p:spTree>
    <p:extLst>
      <p:ext uri="{BB962C8B-B14F-4D97-AF65-F5344CB8AC3E}">
        <p14:creationId xmlns:p14="http://schemas.microsoft.com/office/powerpoint/2010/main" val="424980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80195E-FB59-672E-5BAF-9A232FD51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47BBB7-754A-9617-4F0F-D13CE593E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4B265C-1285-27D1-6301-57675008FF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8/8/2026</a:t>
            </a:r>
            <a:endParaRPr lang="en-US" dirty="0"/>
          </a:p>
        </p:txBody>
      </p:sp>
      <p:sp>
        <p:nvSpPr>
          <p:cNvPr id="5" name="Footer Placeholder 4">
            <a:extLst>
              <a:ext uri="{FF2B5EF4-FFF2-40B4-BE49-F238E27FC236}">
                <a16:creationId xmlns:a16="http://schemas.microsoft.com/office/drawing/2014/main" id="{13DDA91B-C8F3-35E0-9C9F-67944859F3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 2026 by Norbert Doerry                                                                                  This work is licensed via: CC BY 4.0</a:t>
            </a:r>
          </a:p>
        </p:txBody>
      </p:sp>
      <p:sp>
        <p:nvSpPr>
          <p:cNvPr id="6" name="Slide Number Placeholder 5">
            <a:extLst>
              <a:ext uri="{FF2B5EF4-FFF2-40B4-BE49-F238E27FC236}">
                <a16:creationId xmlns:a16="http://schemas.microsoft.com/office/drawing/2014/main" id="{DDAF70E4-1957-E67E-1A4E-05B0FD57E6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E3B7D2-2C23-477A-B7E5-64419E75BE45}" type="slidenum">
              <a:rPr lang="en-US" smtClean="0"/>
              <a:t>‹#›</a:t>
            </a:fld>
            <a:endParaRPr lang="en-US" dirty="0"/>
          </a:p>
        </p:txBody>
      </p:sp>
    </p:spTree>
    <p:extLst>
      <p:ext uri="{BB962C8B-B14F-4D97-AF65-F5344CB8AC3E}">
        <p14:creationId xmlns:p14="http://schemas.microsoft.com/office/powerpoint/2010/main" val="3045244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doerry.org/norbert/MarineElectricalPowerSystems/index.htm"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2C01C-FF08-0435-57C1-318B51A8A5AE}"/>
              </a:ext>
            </a:extLst>
          </p:cNvPr>
          <p:cNvSpPr>
            <a:spLocks noGrp="1"/>
          </p:cNvSpPr>
          <p:nvPr>
            <p:ph type="ctrTitle"/>
          </p:nvPr>
        </p:nvSpPr>
        <p:spPr>
          <a:xfrm>
            <a:off x="920452" y="2272275"/>
            <a:ext cx="9841230" cy="2387600"/>
          </a:xfrm>
        </p:spPr>
        <p:txBody>
          <a:bodyPr anchor="ctr">
            <a:noAutofit/>
          </a:bodyPr>
          <a:lstStyle/>
          <a:p>
            <a:r>
              <a:rPr lang="en-US" sz="4400" dirty="0">
                <a:latin typeface="Arial" panose="020B0604020202020204" pitchFamily="34" charset="0"/>
                <a:cs typeface="Arial" panose="020B0604020202020204" pitchFamily="34" charset="0"/>
              </a:rPr>
              <a:t>Quality of service analysis</a:t>
            </a:r>
            <a:br>
              <a:rPr lang="en-US" sz="4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Electric Power Load Analysis (EPLA)</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Revision of 8 August 2026</a:t>
            </a:r>
            <a:endParaRPr lang="en-US" sz="4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C1640AB-A565-F727-2337-204016324857}"/>
              </a:ext>
            </a:extLst>
          </p:cNvPr>
          <p:cNvSpPr>
            <a:spLocks noGrp="1"/>
          </p:cNvSpPr>
          <p:nvPr>
            <p:ph type="subTitle" idx="1"/>
          </p:nvPr>
        </p:nvSpPr>
        <p:spPr>
          <a:xfrm>
            <a:off x="1524000" y="4910886"/>
            <a:ext cx="8654716" cy="1655762"/>
          </a:xfrm>
        </p:spPr>
        <p:txBody>
          <a:bodyPr/>
          <a:lstStyle/>
          <a:p>
            <a:r>
              <a:rPr lang="en-US" dirty="0"/>
              <a:t>Dr. Norbert Doerry</a:t>
            </a:r>
            <a:br>
              <a:rPr lang="en-US" dirty="0"/>
            </a:br>
            <a:endParaRPr lang="en-US" dirty="0"/>
          </a:p>
        </p:txBody>
      </p:sp>
      <p:sp>
        <p:nvSpPr>
          <p:cNvPr id="6" name="TextBox 5">
            <a:extLst>
              <a:ext uri="{FF2B5EF4-FFF2-40B4-BE49-F238E27FC236}">
                <a16:creationId xmlns:a16="http://schemas.microsoft.com/office/drawing/2014/main" id="{58345E6F-B6B9-9C80-7F87-1F2167CEDE5C}"/>
              </a:ext>
            </a:extLst>
          </p:cNvPr>
          <p:cNvSpPr txBox="1"/>
          <p:nvPr/>
        </p:nvSpPr>
        <p:spPr>
          <a:xfrm>
            <a:off x="2706189" y="5505142"/>
            <a:ext cx="9011194" cy="923330"/>
          </a:xfrm>
          <a:prstGeom prst="rect">
            <a:avLst/>
          </a:prstGeom>
          <a:noFill/>
        </p:spPr>
        <p:txBody>
          <a:bodyPr wrap="square">
            <a:spAutoFit/>
          </a:bodyPr>
          <a:lstStyle/>
          <a:p>
            <a:r>
              <a:rPr lang="en-US" dirty="0">
                <a:hlinkClick r:id="rId2"/>
              </a:rPr>
              <a:t>http://doerry.org/norbert/MarineElectricalPowerSystems/index.htm</a:t>
            </a:r>
            <a:endParaRPr lang="en-US" dirty="0"/>
          </a:p>
          <a:p>
            <a:r>
              <a:rPr lang="en-US" dirty="0"/>
              <a:t>© 2026 by Norbert Doerry</a:t>
            </a:r>
            <a:br>
              <a:rPr lang="en-US" dirty="0"/>
            </a:br>
            <a:r>
              <a:rPr lang="en-US" dirty="0"/>
              <a:t>This work is licensed via: CC BY 4.0   (https://creativecommons.org/)</a:t>
            </a:r>
          </a:p>
        </p:txBody>
      </p:sp>
      <p:pic>
        <p:nvPicPr>
          <p:cNvPr id="7" name="Picture 2">
            <a:extLst>
              <a:ext uri="{FF2B5EF4-FFF2-40B4-BE49-F238E27FC236}">
                <a16:creationId xmlns:a16="http://schemas.microsoft.com/office/drawing/2014/main" id="{E913044E-C0F4-BA34-07EE-457D300581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737359" y="5589416"/>
            <a:ext cx="766933" cy="7302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44A2807-77D8-8DCF-8A1B-1B05995E5B91}"/>
              </a:ext>
            </a:extLst>
          </p:cNvPr>
          <p:cNvPicPr>
            <a:picLocks noChangeAspect="1"/>
          </p:cNvPicPr>
          <p:nvPr/>
        </p:nvPicPr>
        <p:blipFill>
          <a:blip r:embed="rId4"/>
          <a:stretch>
            <a:fillRect/>
          </a:stretch>
        </p:blipFill>
        <p:spPr>
          <a:xfrm>
            <a:off x="814143" y="5589416"/>
            <a:ext cx="766933" cy="766933"/>
          </a:xfrm>
          <a:prstGeom prst="rect">
            <a:avLst/>
          </a:prstGeom>
        </p:spPr>
      </p:pic>
    </p:spTree>
    <p:extLst>
      <p:ext uri="{BB962C8B-B14F-4D97-AF65-F5344CB8AC3E}">
        <p14:creationId xmlns:p14="http://schemas.microsoft.com/office/powerpoint/2010/main" val="3670597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6ACC3-DDE9-E7A1-B2F4-597232A3FF0D}"/>
              </a:ext>
            </a:extLst>
          </p:cNvPr>
          <p:cNvSpPr>
            <a:spLocks noGrp="1"/>
          </p:cNvSpPr>
          <p:nvPr>
            <p:ph type="title"/>
          </p:nvPr>
        </p:nvSpPr>
        <p:spPr/>
        <p:txBody>
          <a:bodyPr>
            <a:normAutofit/>
          </a:bodyPr>
          <a:lstStyle/>
          <a:p>
            <a:r>
              <a:rPr lang="en-US" dirty="0"/>
              <a:t>Determine reliability of power system equipment</a:t>
            </a:r>
          </a:p>
        </p:txBody>
      </p:sp>
      <p:sp>
        <p:nvSpPr>
          <p:cNvPr id="3" name="Content Placeholder 2">
            <a:extLst>
              <a:ext uri="{FF2B5EF4-FFF2-40B4-BE49-F238E27FC236}">
                <a16:creationId xmlns:a16="http://schemas.microsoft.com/office/drawing/2014/main" id="{1401B49D-C347-887C-5671-300456ABDD88}"/>
              </a:ext>
            </a:extLst>
          </p:cNvPr>
          <p:cNvSpPr>
            <a:spLocks noGrp="1"/>
          </p:cNvSpPr>
          <p:nvPr>
            <p:ph idx="1"/>
          </p:nvPr>
        </p:nvSpPr>
        <p:spPr>
          <a:xfrm>
            <a:off x="838200" y="1690688"/>
            <a:ext cx="10515600" cy="4563808"/>
          </a:xfrm>
        </p:spPr>
        <p:txBody>
          <a:bodyPr>
            <a:normAutofit fontScale="77500" lnSpcReduction="20000"/>
          </a:bodyPr>
          <a:lstStyle/>
          <a:p>
            <a:r>
              <a:rPr lang="en-US" dirty="0"/>
              <a:t>Least reliable power system equipment typically …</a:t>
            </a:r>
          </a:p>
          <a:p>
            <a:pPr lvl="1"/>
            <a:r>
              <a:rPr lang="en-US" dirty="0"/>
              <a:t>Generator Sets</a:t>
            </a:r>
          </a:p>
          <a:p>
            <a:pPr lvl="1"/>
            <a:r>
              <a:rPr lang="en-US" dirty="0"/>
              <a:t>Power electronic converters</a:t>
            </a:r>
          </a:p>
          <a:p>
            <a:r>
              <a:rPr lang="en-US" dirty="0"/>
              <a:t>Lack of reliability usually mitigated through</a:t>
            </a:r>
          </a:p>
          <a:p>
            <a:pPr lvl="1"/>
            <a:r>
              <a:rPr lang="en-US" dirty="0"/>
              <a:t>Online redundancy</a:t>
            </a:r>
          </a:p>
          <a:p>
            <a:pPr lvl="1"/>
            <a:r>
              <a:rPr lang="en-US" dirty="0"/>
              <a:t>Energy storage </a:t>
            </a:r>
          </a:p>
          <a:p>
            <a:pPr lvl="1"/>
            <a:r>
              <a:rPr lang="en-US" dirty="0"/>
              <a:t>Load shed strategy</a:t>
            </a:r>
          </a:p>
          <a:p>
            <a:r>
              <a:rPr lang="en-US" dirty="0"/>
              <a:t>With mitigation, lack of reliable generation sets and power electronic convers will generally not impact a specific load’s MTBSI</a:t>
            </a:r>
          </a:p>
          <a:p>
            <a:pPr lvl="1"/>
            <a:r>
              <a:rPr lang="en-US" dirty="0"/>
              <a:t>Only a crude MTBF estimate required.</a:t>
            </a:r>
          </a:p>
          <a:p>
            <a:r>
              <a:rPr lang="en-US" dirty="0"/>
              <a:t>Estimating reliability of single-points of failure may be more important for MTBSI calculations (usually very reliable if maintained)</a:t>
            </a:r>
          </a:p>
          <a:p>
            <a:pPr lvl="1"/>
            <a:r>
              <a:rPr lang="en-US" dirty="0"/>
              <a:t>Cable</a:t>
            </a:r>
          </a:p>
          <a:p>
            <a:pPr lvl="1"/>
            <a:r>
              <a:rPr lang="en-US" dirty="0"/>
              <a:t>Circuit Breakers  </a:t>
            </a:r>
          </a:p>
          <a:p>
            <a:pPr lvl="1"/>
            <a:r>
              <a:rPr lang="en-US" dirty="0"/>
              <a:t>Load Centers and Power Panels</a:t>
            </a:r>
          </a:p>
          <a:p>
            <a:pPr lvl="1"/>
            <a:r>
              <a:rPr lang="en-US" dirty="0"/>
              <a:t>Automatic bus transfers</a:t>
            </a:r>
          </a:p>
        </p:txBody>
      </p:sp>
      <p:sp>
        <p:nvSpPr>
          <p:cNvPr id="4" name="Date Placeholder 3">
            <a:extLst>
              <a:ext uri="{FF2B5EF4-FFF2-40B4-BE49-F238E27FC236}">
                <a16:creationId xmlns:a16="http://schemas.microsoft.com/office/drawing/2014/main" id="{B7445F34-13AA-3B6B-97F5-A210B4A5273E}"/>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7AC478F3-6C96-CF60-95E2-7421C25117C1}"/>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363A498C-F880-E698-E587-9B829C9610C0}"/>
              </a:ext>
            </a:extLst>
          </p:cNvPr>
          <p:cNvSpPr>
            <a:spLocks noGrp="1"/>
          </p:cNvSpPr>
          <p:nvPr>
            <p:ph type="sldNum" sz="quarter" idx="12"/>
          </p:nvPr>
        </p:nvSpPr>
        <p:spPr/>
        <p:txBody>
          <a:bodyPr/>
          <a:lstStyle/>
          <a:p>
            <a:fld id="{13E3B7D2-2C23-477A-B7E5-64419E75BE45}" type="slidenum">
              <a:rPr lang="en-US" smtClean="0"/>
              <a:t>10</a:t>
            </a:fld>
            <a:endParaRPr lang="en-US" dirty="0"/>
          </a:p>
        </p:txBody>
      </p:sp>
    </p:spTree>
    <p:extLst>
      <p:ext uri="{BB962C8B-B14F-4D97-AF65-F5344CB8AC3E}">
        <p14:creationId xmlns:p14="http://schemas.microsoft.com/office/powerpoint/2010/main" val="3076120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0BA63-D8A5-BBF8-B9F2-F72E23402AFE}"/>
              </a:ext>
            </a:extLst>
          </p:cNvPr>
          <p:cNvSpPr>
            <a:spLocks noGrp="1"/>
          </p:cNvSpPr>
          <p:nvPr>
            <p:ph type="title"/>
          </p:nvPr>
        </p:nvSpPr>
        <p:spPr/>
        <p:txBody>
          <a:bodyPr/>
          <a:lstStyle/>
          <a:p>
            <a:r>
              <a:rPr lang="en-US" dirty="0"/>
              <a:t>Estimate load MTBSI</a:t>
            </a:r>
          </a:p>
        </p:txBody>
      </p:sp>
      <p:sp>
        <p:nvSpPr>
          <p:cNvPr id="3" name="Content Placeholder 2">
            <a:extLst>
              <a:ext uri="{FF2B5EF4-FFF2-40B4-BE49-F238E27FC236}">
                <a16:creationId xmlns:a16="http://schemas.microsoft.com/office/drawing/2014/main" id="{03F7366B-813C-1BF0-E71B-775434A79855}"/>
              </a:ext>
            </a:extLst>
          </p:cNvPr>
          <p:cNvSpPr>
            <a:spLocks noGrp="1"/>
          </p:cNvSpPr>
          <p:nvPr>
            <p:ph idx="1"/>
          </p:nvPr>
        </p:nvSpPr>
        <p:spPr/>
        <p:txBody>
          <a:bodyPr>
            <a:normAutofit/>
          </a:bodyPr>
          <a:lstStyle/>
          <a:p>
            <a:r>
              <a:rPr lang="en-US" dirty="0"/>
              <a:t>For each operational condition and ambient condition, identify the loads that would suffer a service interruption upon loss of each power system equipment or component individually. The failure could be due to </a:t>
            </a:r>
          </a:p>
          <a:p>
            <a:pPr lvl="1"/>
            <a:r>
              <a:rPr lang="en-US" dirty="0"/>
              <a:t>A loss of power connectivity between the source and the load, or </a:t>
            </a:r>
          </a:p>
          <a:p>
            <a:pPr lvl="1"/>
            <a:r>
              <a:rPr lang="en-US" dirty="0"/>
              <a:t>The lack of surviving capacity to serve the load, even after load shedding. </a:t>
            </a:r>
          </a:p>
          <a:p>
            <a:r>
              <a:rPr lang="en-US" dirty="0"/>
              <a:t>In determining whether a service interruption occurs due to a loss of a generator set, one assumes that a standby generator set, if available, comes online within time t2; and exempt loads are shed.</a:t>
            </a:r>
          </a:p>
          <a:p>
            <a:endParaRPr lang="en-US" dirty="0"/>
          </a:p>
        </p:txBody>
      </p:sp>
      <p:sp>
        <p:nvSpPr>
          <p:cNvPr id="4" name="Date Placeholder 3">
            <a:extLst>
              <a:ext uri="{FF2B5EF4-FFF2-40B4-BE49-F238E27FC236}">
                <a16:creationId xmlns:a16="http://schemas.microsoft.com/office/drawing/2014/main" id="{1B096605-BD1A-F63C-D6B6-87B16313EDC3}"/>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F2F3E6A0-0145-09D7-45D3-B77D1608DED2}"/>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AB6FF175-ABD7-57EB-F611-5214FF88D458}"/>
              </a:ext>
            </a:extLst>
          </p:cNvPr>
          <p:cNvSpPr>
            <a:spLocks noGrp="1"/>
          </p:cNvSpPr>
          <p:nvPr>
            <p:ph type="sldNum" sz="quarter" idx="12"/>
          </p:nvPr>
        </p:nvSpPr>
        <p:spPr/>
        <p:txBody>
          <a:bodyPr/>
          <a:lstStyle/>
          <a:p>
            <a:fld id="{13E3B7D2-2C23-477A-B7E5-64419E75BE45}" type="slidenum">
              <a:rPr lang="en-US" smtClean="0"/>
              <a:t>11</a:t>
            </a:fld>
            <a:endParaRPr lang="en-US" dirty="0"/>
          </a:p>
        </p:txBody>
      </p:sp>
    </p:spTree>
    <p:extLst>
      <p:ext uri="{BB962C8B-B14F-4D97-AF65-F5344CB8AC3E}">
        <p14:creationId xmlns:p14="http://schemas.microsoft.com/office/powerpoint/2010/main" val="2067075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35BD2-BADE-C500-9123-D0E1F540FB45}"/>
              </a:ext>
            </a:extLst>
          </p:cNvPr>
          <p:cNvSpPr>
            <a:spLocks noGrp="1"/>
          </p:cNvSpPr>
          <p:nvPr>
            <p:ph type="title"/>
          </p:nvPr>
        </p:nvSpPr>
        <p:spPr/>
        <p:txBody>
          <a:bodyPr/>
          <a:lstStyle/>
          <a:p>
            <a:r>
              <a:rPr lang="en-US" dirty="0"/>
              <a:t>Estimate load MTBSI (Continued)</a:t>
            </a:r>
          </a:p>
        </p:txBody>
      </p:sp>
      <p:sp>
        <p:nvSpPr>
          <p:cNvPr id="3" name="Content Placeholder 2">
            <a:extLst>
              <a:ext uri="{FF2B5EF4-FFF2-40B4-BE49-F238E27FC236}">
                <a16:creationId xmlns:a16="http://schemas.microsoft.com/office/drawing/2014/main" id="{57888E02-AB9D-190A-8566-3BD01234DA10}"/>
              </a:ext>
            </a:extLst>
          </p:cNvPr>
          <p:cNvSpPr>
            <a:spLocks noGrp="1"/>
          </p:cNvSpPr>
          <p:nvPr>
            <p:ph idx="1"/>
          </p:nvPr>
        </p:nvSpPr>
        <p:spPr>
          <a:xfrm>
            <a:off x="399288" y="1690688"/>
            <a:ext cx="10515600" cy="4351338"/>
          </a:xfrm>
        </p:spPr>
        <p:txBody>
          <a:bodyPr>
            <a:normAutofit fontScale="85000" lnSpcReduction="20000"/>
          </a:bodyPr>
          <a:lstStyle/>
          <a:p>
            <a:r>
              <a:rPr lang="en-US" dirty="0"/>
              <a:t>The failure rate (</a:t>
            </a:r>
            <a:r>
              <a:rPr lang="en-US" i="1" dirty="0">
                <a:latin typeface="Times New Roman" panose="02020603050405020304" pitchFamily="18" charset="0"/>
                <a:cs typeface="Times New Roman" panose="02020603050405020304" pitchFamily="18" charset="0"/>
              </a:rPr>
              <a:t>F</a:t>
            </a:r>
            <a:r>
              <a:rPr lang="en-US" i="1" baseline="-25000" dirty="0">
                <a:latin typeface="Times New Roman" panose="02020603050405020304" pitchFamily="18" charset="0"/>
                <a:cs typeface="Times New Roman" panose="02020603050405020304" pitchFamily="18" charset="0"/>
              </a:rPr>
              <a:t>i</a:t>
            </a:r>
            <a:r>
              <a:rPr lang="en-US" dirty="0"/>
              <a:t>) for each power system equipment / component </a:t>
            </a:r>
            <a:r>
              <a:rPr lang="en-US" i="1" dirty="0" err="1">
                <a:latin typeface="Times New Roman" panose="02020603050405020304" pitchFamily="18" charset="0"/>
                <a:cs typeface="Times New Roman" panose="02020603050405020304" pitchFamily="18" charset="0"/>
              </a:rPr>
              <a:t>i</a:t>
            </a:r>
            <a:r>
              <a:rPr lang="en-US" dirty="0"/>
              <a:t>, is given by:</a:t>
            </a:r>
          </a:p>
          <a:p>
            <a:endParaRPr lang="en-US" dirty="0"/>
          </a:p>
          <a:p>
            <a:r>
              <a:rPr lang="en-US" dirty="0"/>
              <a:t>The MTBSI for each load is given by</a:t>
            </a:r>
          </a:p>
          <a:p>
            <a:endParaRPr lang="en-US" dirty="0"/>
          </a:p>
          <a:p>
            <a:endParaRPr lang="en-US" dirty="0"/>
          </a:p>
          <a:p>
            <a:r>
              <a:rPr lang="en-US" dirty="0"/>
              <a:t>A steady-state simulation or quasi-steady state simulate may be employed to determine </a:t>
            </a:r>
            <a:r>
              <a:rPr lang="en-US" i="1" dirty="0" err="1">
                <a:latin typeface="Times New Roman" panose="02020603050405020304" pitchFamily="18" charset="0"/>
                <a:cs typeface="Times New Roman" panose="02020603050405020304" pitchFamily="18" charset="0"/>
              </a:rPr>
              <a:t>s</a:t>
            </a:r>
            <a:r>
              <a:rPr lang="en-US" i="1" baseline="-25000" dirty="0" err="1">
                <a:latin typeface="Times New Roman" panose="02020603050405020304" pitchFamily="18" charset="0"/>
                <a:cs typeface="Times New Roman" panose="02020603050405020304" pitchFamily="18" charset="0"/>
              </a:rPr>
              <a:t>ij</a:t>
            </a:r>
            <a:endParaRPr lang="en-US" i="1" baseline="-25000" dirty="0">
              <a:latin typeface="Times New Roman" panose="02020603050405020304" pitchFamily="18" charset="0"/>
              <a:cs typeface="Times New Roman" panose="02020603050405020304" pitchFamily="18" charset="0"/>
            </a:endParaRPr>
          </a:p>
          <a:p>
            <a:r>
              <a:rPr lang="en-US" dirty="0">
                <a:cs typeface="Times New Roman" panose="02020603050405020304" pitchFamily="18" charset="0"/>
              </a:rPr>
              <a:t>Calculations assume probability of simultaneous failure of power system components is small</a:t>
            </a:r>
          </a:p>
          <a:p>
            <a:r>
              <a:rPr lang="en-US" dirty="0">
                <a:cs typeface="Times New Roman" panose="02020603050405020304" pitchFamily="18" charset="0"/>
              </a:rPr>
              <a:t>If loads can fail such that they impact power quality of other loads, and if the rate of such failure can impact MTBSI calculations, then these loads should be considered within the set of power system components.</a:t>
            </a:r>
          </a:p>
        </p:txBody>
      </p:sp>
      <p:sp>
        <p:nvSpPr>
          <p:cNvPr id="4" name="Date Placeholder 3">
            <a:extLst>
              <a:ext uri="{FF2B5EF4-FFF2-40B4-BE49-F238E27FC236}">
                <a16:creationId xmlns:a16="http://schemas.microsoft.com/office/drawing/2014/main" id="{AB2D45D3-63CF-FEF0-CAFB-55E58EE481F4}"/>
              </a:ext>
            </a:extLst>
          </p:cNvPr>
          <p:cNvSpPr>
            <a:spLocks noGrp="1"/>
          </p:cNvSpPr>
          <p:nvPr>
            <p:ph type="dt" sz="half" idx="10"/>
          </p:nvPr>
        </p:nvSpPr>
        <p:spPr/>
        <p:txBody>
          <a:bodyPr/>
          <a:lstStyle/>
          <a:p>
            <a:r>
              <a:rPr lang="en-US" dirty="0"/>
              <a:t>8/8/2026</a:t>
            </a:r>
          </a:p>
        </p:txBody>
      </p:sp>
      <p:sp>
        <p:nvSpPr>
          <p:cNvPr id="5" name="Footer Placeholder 4">
            <a:extLst>
              <a:ext uri="{FF2B5EF4-FFF2-40B4-BE49-F238E27FC236}">
                <a16:creationId xmlns:a16="http://schemas.microsoft.com/office/drawing/2014/main" id="{99DEF758-06A6-A38C-C277-A6C22DEC83D7}"/>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14995FC5-E995-DB57-27F2-899B87694D8F}"/>
              </a:ext>
            </a:extLst>
          </p:cNvPr>
          <p:cNvSpPr>
            <a:spLocks noGrp="1"/>
          </p:cNvSpPr>
          <p:nvPr>
            <p:ph type="sldNum" sz="quarter" idx="12"/>
          </p:nvPr>
        </p:nvSpPr>
        <p:spPr/>
        <p:txBody>
          <a:bodyPr/>
          <a:lstStyle/>
          <a:p>
            <a:fld id="{13E3B7D2-2C23-477A-B7E5-64419E75BE45}" type="slidenum">
              <a:rPr lang="en-US" smtClean="0"/>
              <a:t>12</a:t>
            </a:fld>
            <a:endParaRPr lang="en-US" dirty="0"/>
          </a:p>
        </p:txBody>
      </p:sp>
      <p:pic>
        <p:nvPicPr>
          <p:cNvPr id="8" name="Picture 7">
            <a:extLst>
              <a:ext uri="{FF2B5EF4-FFF2-40B4-BE49-F238E27FC236}">
                <a16:creationId xmlns:a16="http://schemas.microsoft.com/office/drawing/2014/main" id="{E1C8D706-12EC-30DD-9A36-E1EE0BD59DFA}"/>
              </a:ext>
            </a:extLst>
          </p:cNvPr>
          <p:cNvPicPr>
            <a:picLocks noChangeAspect="1"/>
          </p:cNvPicPr>
          <p:nvPr/>
        </p:nvPicPr>
        <p:blipFill>
          <a:blip r:embed="rId2"/>
          <a:srcRect t="8036"/>
          <a:stretch>
            <a:fillRect/>
          </a:stretch>
        </p:blipFill>
        <p:spPr>
          <a:xfrm>
            <a:off x="1283900" y="1984044"/>
            <a:ext cx="1471492" cy="632149"/>
          </a:xfrm>
          <a:prstGeom prst="rect">
            <a:avLst/>
          </a:prstGeom>
        </p:spPr>
      </p:pic>
      <p:pic>
        <p:nvPicPr>
          <p:cNvPr id="12" name="Picture 11">
            <a:extLst>
              <a:ext uri="{FF2B5EF4-FFF2-40B4-BE49-F238E27FC236}">
                <a16:creationId xmlns:a16="http://schemas.microsoft.com/office/drawing/2014/main" id="{FA83F0EC-A5B2-6414-4D8D-5D05AC4632D1}"/>
              </a:ext>
            </a:extLst>
          </p:cNvPr>
          <p:cNvPicPr>
            <a:picLocks noChangeAspect="1"/>
          </p:cNvPicPr>
          <p:nvPr/>
        </p:nvPicPr>
        <p:blipFill>
          <a:blip r:embed="rId3"/>
          <a:stretch>
            <a:fillRect/>
          </a:stretch>
        </p:blipFill>
        <p:spPr>
          <a:xfrm>
            <a:off x="1283900" y="3032982"/>
            <a:ext cx="3084576" cy="792035"/>
          </a:xfrm>
          <a:prstGeom prst="rect">
            <a:avLst/>
          </a:prstGeom>
        </p:spPr>
      </p:pic>
      <p:pic>
        <p:nvPicPr>
          <p:cNvPr id="16" name="Picture 15">
            <a:extLst>
              <a:ext uri="{FF2B5EF4-FFF2-40B4-BE49-F238E27FC236}">
                <a16:creationId xmlns:a16="http://schemas.microsoft.com/office/drawing/2014/main" id="{F63EDD28-B64E-D3E2-883B-268E9000A4CD}"/>
              </a:ext>
            </a:extLst>
          </p:cNvPr>
          <p:cNvPicPr>
            <a:picLocks noChangeAspect="1"/>
          </p:cNvPicPr>
          <p:nvPr/>
        </p:nvPicPr>
        <p:blipFill>
          <a:blip r:embed="rId4"/>
          <a:stretch>
            <a:fillRect/>
          </a:stretch>
        </p:blipFill>
        <p:spPr>
          <a:xfrm>
            <a:off x="6461760" y="2070512"/>
            <a:ext cx="5462649" cy="1446125"/>
          </a:xfrm>
          <a:prstGeom prst="rect">
            <a:avLst/>
          </a:prstGeom>
        </p:spPr>
      </p:pic>
      <p:pic>
        <p:nvPicPr>
          <p:cNvPr id="18" name="Picture 17">
            <a:extLst>
              <a:ext uri="{FF2B5EF4-FFF2-40B4-BE49-F238E27FC236}">
                <a16:creationId xmlns:a16="http://schemas.microsoft.com/office/drawing/2014/main" id="{7E687593-18D6-EE07-DBF4-D101563F5594}"/>
              </a:ext>
            </a:extLst>
          </p:cNvPr>
          <p:cNvPicPr>
            <a:picLocks noChangeAspect="1"/>
          </p:cNvPicPr>
          <p:nvPr/>
        </p:nvPicPr>
        <p:blipFill>
          <a:blip r:embed="rId5"/>
          <a:stretch>
            <a:fillRect/>
          </a:stretch>
        </p:blipFill>
        <p:spPr>
          <a:xfrm>
            <a:off x="6718425" y="3492253"/>
            <a:ext cx="5218176" cy="369862"/>
          </a:xfrm>
          <a:prstGeom prst="rect">
            <a:avLst/>
          </a:prstGeom>
        </p:spPr>
      </p:pic>
    </p:spTree>
    <p:extLst>
      <p:ext uri="{BB962C8B-B14F-4D97-AF65-F5344CB8AC3E}">
        <p14:creationId xmlns:p14="http://schemas.microsoft.com/office/powerpoint/2010/main" val="3892955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DCCF-03AC-9918-84C6-6F8230FC3A9D}"/>
              </a:ext>
            </a:extLst>
          </p:cNvPr>
          <p:cNvSpPr>
            <a:spLocks noGrp="1"/>
          </p:cNvSpPr>
          <p:nvPr>
            <p:ph type="title"/>
          </p:nvPr>
        </p:nvSpPr>
        <p:spPr/>
        <p:txBody>
          <a:bodyPr/>
          <a:lstStyle/>
          <a:p>
            <a:r>
              <a:rPr lang="en-US" dirty="0"/>
              <a:t>QOS Mitigation</a:t>
            </a:r>
          </a:p>
        </p:txBody>
      </p:sp>
      <p:sp>
        <p:nvSpPr>
          <p:cNvPr id="3" name="Content Placeholder 2">
            <a:extLst>
              <a:ext uri="{FF2B5EF4-FFF2-40B4-BE49-F238E27FC236}">
                <a16:creationId xmlns:a16="http://schemas.microsoft.com/office/drawing/2014/main" id="{6B412DAF-F5AA-6AB8-B18B-6105A7A7B5A8}"/>
              </a:ext>
            </a:extLst>
          </p:cNvPr>
          <p:cNvSpPr>
            <a:spLocks noGrp="1"/>
          </p:cNvSpPr>
          <p:nvPr>
            <p:ph idx="1"/>
          </p:nvPr>
        </p:nvSpPr>
        <p:spPr>
          <a:xfrm>
            <a:off x="838200" y="1825625"/>
            <a:ext cx="6513576" cy="4351338"/>
          </a:xfrm>
        </p:spPr>
        <p:txBody>
          <a:bodyPr/>
          <a:lstStyle/>
          <a:p>
            <a:r>
              <a:rPr lang="en-US" dirty="0"/>
              <a:t>Load shedding</a:t>
            </a:r>
          </a:p>
          <a:p>
            <a:r>
              <a:rPr lang="en-US" dirty="0"/>
              <a:t>Energy Storage</a:t>
            </a:r>
          </a:p>
          <a:p>
            <a:r>
              <a:rPr lang="en-US" dirty="0"/>
              <a:t>Redundant source with automatic bus transfer</a:t>
            </a:r>
          </a:p>
          <a:p>
            <a:r>
              <a:rPr lang="en-US" dirty="0"/>
              <a:t>Reliable power system equipment</a:t>
            </a:r>
          </a:p>
          <a:p>
            <a:r>
              <a:rPr lang="en-US" dirty="0"/>
              <a:t>Generator set ratings</a:t>
            </a:r>
          </a:p>
          <a:p>
            <a:r>
              <a:rPr lang="en-US" dirty="0"/>
              <a:t>Power conversion equipment modularity (N+1 modules)</a:t>
            </a:r>
          </a:p>
          <a:p>
            <a:r>
              <a:rPr lang="en-US" dirty="0"/>
              <a:t>Grounding system selection</a:t>
            </a:r>
          </a:p>
        </p:txBody>
      </p:sp>
      <p:sp>
        <p:nvSpPr>
          <p:cNvPr id="4" name="Date Placeholder 3">
            <a:extLst>
              <a:ext uri="{FF2B5EF4-FFF2-40B4-BE49-F238E27FC236}">
                <a16:creationId xmlns:a16="http://schemas.microsoft.com/office/drawing/2014/main" id="{0E3C3FDA-C4FA-EEC5-1860-AAD0D345946C}"/>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9933E98C-00CC-DE18-627C-11B5670EFE47}"/>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2E09C8D7-AF0D-55CE-4B29-000C6ED0FCEC}"/>
              </a:ext>
            </a:extLst>
          </p:cNvPr>
          <p:cNvSpPr>
            <a:spLocks noGrp="1"/>
          </p:cNvSpPr>
          <p:nvPr>
            <p:ph type="sldNum" sz="quarter" idx="12"/>
          </p:nvPr>
        </p:nvSpPr>
        <p:spPr/>
        <p:txBody>
          <a:bodyPr/>
          <a:lstStyle/>
          <a:p>
            <a:fld id="{13E3B7D2-2C23-477A-B7E5-64419E75BE45}" type="slidenum">
              <a:rPr lang="en-US" smtClean="0"/>
              <a:t>13</a:t>
            </a:fld>
            <a:endParaRPr lang="en-US" dirty="0"/>
          </a:p>
        </p:txBody>
      </p:sp>
      <p:pic>
        <p:nvPicPr>
          <p:cNvPr id="8" name="Picture 7">
            <a:extLst>
              <a:ext uri="{FF2B5EF4-FFF2-40B4-BE49-F238E27FC236}">
                <a16:creationId xmlns:a16="http://schemas.microsoft.com/office/drawing/2014/main" id="{BF35ACD3-B06C-C703-91E3-B12C43A5BA5F}"/>
              </a:ext>
            </a:extLst>
          </p:cNvPr>
          <p:cNvPicPr>
            <a:picLocks noChangeAspect="1"/>
          </p:cNvPicPr>
          <p:nvPr/>
        </p:nvPicPr>
        <p:blipFill>
          <a:blip r:embed="rId2"/>
          <a:stretch>
            <a:fillRect/>
          </a:stretch>
        </p:blipFill>
        <p:spPr>
          <a:xfrm>
            <a:off x="7597080" y="405638"/>
            <a:ext cx="4162104" cy="2570099"/>
          </a:xfrm>
          <a:prstGeom prst="rect">
            <a:avLst/>
          </a:prstGeom>
        </p:spPr>
      </p:pic>
      <p:pic>
        <p:nvPicPr>
          <p:cNvPr id="10" name="Picture 9">
            <a:extLst>
              <a:ext uri="{FF2B5EF4-FFF2-40B4-BE49-F238E27FC236}">
                <a16:creationId xmlns:a16="http://schemas.microsoft.com/office/drawing/2014/main" id="{A820C284-D4DC-E65E-71B9-23EC6E4FD01C}"/>
              </a:ext>
            </a:extLst>
          </p:cNvPr>
          <p:cNvPicPr>
            <a:picLocks noChangeAspect="1"/>
          </p:cNvPicPr>
          <p:nvPr/>
        </p:nvPicPr>
        <p:blipFill>
          <a:blip r:embed="rId3"/>
          <a:stretch>
            <a:fillRect/>
          </a:stretch>
        </p:blipFill>
        <p:spPr>
          <a:xfrm>
            <a:off x="7752488" y="3155124"/>
            <a:ext cx="4006696" cy="2894838"/>
          </a:xfrm>
          <a:prstGeom prst="rect">
            <a:avLst/>
          </a:prstGeom>
        </p:spPr>
      </p:pic>
    </p:spTree>
    <p:extLst>
      <p:ext uri="{BB962C8B-B14F-4D97-AF65-F5344CB8AC3E}">
        <p14:creationId xmlns:p14="http://schemas.microsoft.com/office/powerpoint/2010/main" val="72135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4E37A-1703-6FB9-2575-109AAB2D8426}"/>
              </a:ext>
            </a:extLst>
          </p:cNvPr>
          <p:cNvSpPr>
            <a:spLocks noGrp="1"/>
          </p:cNvSpPr>
          <p:nvPr>
            <p:ph type="title"/>
          </p:nvPr>
        </p:nvSpPr>
        <p:spPr/>
        <p:txBody>
          <a:bodyPr/>
          <a:lstStyle/>
          <a:p>
            <a:r>
              <a:rPr lang="en-US" dirty="0"/>
              <a:t>Essential Questions</a:t>
            </a:r>
          </a:p>
        </p:txBody>
      </p:sp>
      <p:graphicFrame>
        <p:nvGraphicFramePr>
          <p:cNvPr id="6" name="Content Placeholder 5">
            <a:extLst>
              <a:ext uri="{FF2B5EF4-FFF2-40B4-BE49-F238E27FC236}">
                <a16:creationId xmlns:a16="http://schemas.microsoft.com/office/drawing/2014/main" id="{59DB4A07-2102-4C2B-A526-8C77D69B2590}"/>
              </a:ext>
            </a:extLst>
          </p:cNvPr>
          <p:cNvGraphicFramePr>
            <a:graphicFrameLocks noGrp="1"/>
          </p:cNvGraphicFramePr>
          <p:nvPr>
            <p:ph idx="1"/>
            <p:extLst>
              <p:ext uri="{D42A27DB-BD31-4B8C-83A1-F6EECF244321}">
                <p14:modId xmlns:p14="http://schemas.microsoft.com/office/powerpoint/2010/main" val="4175388605"/>
              </p:ext>
            </p:extLst>
          </p:nvPr>
        </p:nvGraphicFramePr>
        <p:xfrm>
          <a:off x="1104900" y="1690688"/>
          <a:ext cx="10248900" cy="2590800"/>
        </p:xfrm>
        <a:graphic>
          <a:graphicData uri="http://schemas.openxmlformats.org/drawingml/2006/table">
            <a:tbl>
              <a:tblPr/>
              <a:tblGrid>
                <a:gridCol w="7367902">
                  <a:extLst>
                    <a:ext uri="{9D8B030D-6E8A-4147-A177-3AD203B41FA5}">
                      <a16:colId xmlns:a16="http://schemas.microsoft.com/office/drawing/2014/main" val="136993684"/>
                    </a:ext>
                  </a:extLst>
                </a:gridCol>
                <a:gridCol w="2880998">
                  <a:extLst>
                    <a:ext uri="{9D8B030D-6E8A-4147-A177-3AD203B41FA5}">
                      <a16:colId xmlns:a16="http://schemas.microsoft.com/office/drawing/2014/main" val="352429599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tx1"/>
                          </a:solidFill>
                          <a:effectLst/>
                          <a:latin typeface="+mn-lt"/>
                          <a:ea typeface="+mn-ea"/>
                          <a:cs typeface="+mn-cs"/>
                        </a:rPr>
                        <a:t>What are the different categories of Quality of Service and how do they relate to t1 and t2?</a:t>
                      </a:r>
                      <a:endParaRPr lang="en-US" sz="2800" kern="1200" dirty="0">
                        <a:solidFill>
                          <a:schemeClr val="tx1"/>
                        </a:solidFill>
                        <a:latin typeface="+mn-lt"/>
                        <a:ea typeface="+mn-ea"/>
                        <a:cs typeface="+mn-cs"/>
                      </a:endParaRPr>
                    </a:p>
                  </a:txBody>
                  <a:tcPr anchor="ctr">
                    <a:lnL>
                      <a:noFill/>
                    </a:lnL>
                    <a:lnR>
                      <a:noFill/>
                    </a:lnR>
                    <a:lnT>
                      <a:noFill/>
                    </a:lnT>
                    <a:lnB>
                      <a:noFill/>
                    </a:lnB>
                    <a:noFill/>
                  </a:tcPr>
                </a:tc>
                <a:tc>
                  <a:txBody>
                    <a:bodyPr/>
                    <a:lstStyle/>
                    <a:p>
                      <a:pPr>
                        <a:buNone/>
                      </a:pPr>
                      <a:r>
                        <a:rPr lang="en-US" sz="2000" dirty="0"/>
                        <a:t>Remember</a:t>
                      </a:r>
                    </a:p>
                  </a:txBody>
                  <a:tcPr anchor="ctr">
                    <a:lnL>
                      <a:noFill/>
                    </a:lnL>
                    <a:lnR>
                      <a:noFill/>
                    </a:lnR>
                    <a:lnT>
                      <a:noFill/>
                    </a:lnT>
                    <a:lnB>
                      <a:noFill/>
                    </a:lnB>
                    <a:noFill/>
                  </a:tcPr>
                </a:tc>
                <a:extLst>
                  <a:ext uri="{0D108BD9-81ED-4DB2-BD59-A6C34878D82A}">
                    <a16:rowId xmlns:a16="http://schemas.microsoft.com/office/drawing/2014/main" val="3621392832"/>
                  </a:ext>
                </a:extLst>
              </a:tr>
              <a:tr h="0">
                <a:tc>
                  <a:txBody>
                    <a:bodyPr/>
                    <a:lstStyle/>
                    <a:p>
                      <a:pPr>
                        <a:buNone/>
                      </a:pPr>
                      <a:r>
                        <a:rPr lang="en-US" sz="2000" b="0" i="0" kern="1200" dirty="0">
                          <a:solidFill>
                            <a:schemeClr val="tx1"/>
                          </a:solidFill>
                          <a:effectLst/>
                          <a:latin typeface="+mn-lt"/>
                          <a:ea typeface="+mn-ea"/>
                          <a:cs typeface="+mn-cs"/>
                        </a:rPr>
                        <a:t>How does one determine t1 and t2?</a:t>
                      </a:r>
                      <a:endParaRPr lang="en-US" sz="2400" kern="1200" dirty="0">
                        <a:solidFill>
                          <a:schemeClr val="tx1"/>
                        </a:solidFill>
                        <a:latin typeface="+mn-lt"/>
                        <a:ea typeface="+mn-ea"/>
                        <a:cs typeface="+mn-cs"/>
                      </a:endParaRPr>
                    </a:p>
                  </a:txBody>
                  <a:tcPr anchor="ctr">
                    <a:lnL>
                      <a:noFill/>
                    </a:lnL>
                    <a:lnR>
                      <a:noFill/>
                    </a:lnR>
                    <a:lnT>
                      <a:noFill/>
                    </a:lnT>
                    <a:lnB>
                      <a:noFill/>
                    </a:lnB>
                    <a:noFill/>
                  </a:tcPr>
                </a:tc>
                <a:tc>
                  <a:txBody>
                    <a:bodyPr/>
                    <a:lstStyle/>
                    <a:p>
                      <a:pPr>
                        <a:buNone/>
                      </a:pPr>
                      <a:r>
                        <a:rPr lang="en-US" sz="2000" kern="1200" dirty="0">
                          <a:solidFill>
                            <a:schemeClr val="tx1"/>
                          </a:solidFill>
                          <a:latin typeface="+mn-lt"/>
                          <a:ea typeface="+mn-ea"/>
                          <a:cs typeface="+mn-cs"/>
                        </a:rPr>
                        <a:t>Understand</a:t>
                      </a:r>
                    </a:p>
                  </a:txBody>
                  <a:tcPr anchor="ctr">
                    <a:lnL>
                      <a:noFill/>
                    </a:lnL>
                    <a:lnR>
                      <a:noFill/>
                    </a:lnR>
                    <a:lnT>
                      <a:noFill/>
                    </a:lnT>
                    <a:lnB>
                      <a:noFill/>
                    </a:lnB>
                    <a:noFill/>
                  </a:tcPr>
                </a:tc>
                <a:extLst>
                  <a:ext uri="{0D108BD9-81ED-4DB2-BD59-A6C34878D82A}">
                    <a16:rowId xmlns:a16="http://schemas.microsoft.com/office/drawing/2014/main" val="4027165676"/>
                  </a:ext>
                </a:extLst>
              </a:tr>
              <a:tr h="0">
                <a:tc>
                  <a:txBody>
                    <a:bodyPr/>
                    <a:lstStyle/>
                    <a:p>
                      <a:pPr>
                        <a:buNone/>
                      </a:pPr>
                      <a:r>
                        <a:rPr lang="en-US" sz="2000" b="0" i="0" kern="1200" dirty="0">
                          <a:solidFill>
                            <a:schemeClr val="tx1"/>
                          </a:solidFill>
                          <a:effectLst/>
                          <a:latin typeface="+mn-lt"/>
                          <a:ea typeface="+mn-ea"/>
                          <a:cs typeface="+mn-cs"/>
                        </a:rPr>
                        <a:t>What is a service interruption? What can cause a service interruption?</a:t>
                      </a:r>
                    </a:p>
                  </a:txBody>
                  <a:tcPr anchor="ctr">
                    <a:lnL>
                      <a:noFill/>
                    </a:lnL>
                    <a:lnR>
                      <a:noFill/>
                    </a:lnR>
                    <a:lnT>
                      <a:noFill/>
                    </a:lnT>
                    <a:lnB>
                      <a:noFill/>
                    </a:lnB>
                    <a:noFill/>
                  </a:tcPr>
                </a:tc>
                <a:tc>
                  <a:txBody>
                    <a:bodyPr/>
                    <a:lstStyle/>
                    <a:p>
                      <a:pPr>
                        <a:buNone/>
                      </a:pPr>
                      <a:r>
                        <a:rPr lang="en-US" sz="2000" dirty="0"/>
                        <a:t>Understand</a:t>
                      </a:r>
                    </a:p>
                  </a:txBody>
                  <a:tcPr anchor="ctr">
                    <a:lnL>
                      <a:noFill/>
                    </a:lnL>
                    <a:lnR>
                      <a:noFill/>
                    </a:lnR>
                    <a:lnT>
                      <a:noFill/>
                    </a:lnT>
                    <a:lnB>
                      <a:noFill/>
                    </a:lnB>
                    <a:noFill/>
                  </a:tcPr>
                </a:tc>
                <a:extLst>
                  <a:ext uri="{0D108BD9-81ED-4DB2-BD59-A6C34878D82A}">
                    <a16:rowId xmlns:a16="http://schemas.microsoft.com/office/drawing/2014/main" val="2066778763"/>
                  </a:ext>
                </a:extLst>
              </a:tr>
              <a:tr h="0">
                <a:tc>
                  <a:txBody>
                    <a:bodyPr/>
                    <a:lstStyle/>
                    <a:p>
                      <a:pPr>
                        <a:buNone/>
                      </a:pPr>
                      <a:r>
                        <a:rPr lang="en-US" sz="2000" b="0" i="0" kern="1200" dirty="0">
                          <a:solidFill>
                            <a:schemeClr val="tx1"/>
                          </a:solidFill>
                          <a:effectLst/>
                          <a:latin typeface="+mn-lt"/>
                          <a:ea typeface="+mn-ea"/>
                          <a:cs typeface="+mn-cs"/>
                        </a:rPr>
                        <a:t>How should the MTBSI requirement be established?</a:t>
                      </a:r>
                      <a:endParaRPr lang="en-US" sz="2800" kern="1200" dirty="0">
                        <a:solidFill>
                          <a:schemeClr val="tx1"/>
                        </a:solidFill>
                        <a:latin typeface="+mn-lt"/>
                        <a:ea typeface="+mn-ea"/>
                        <a:cs typeface="+mn-cs"/>
                      </a:endParaRPr>
                    </a:p>
                  </a:txBody>
                  <a:tcPr anchor="ctr">
                    <a:lnL>
                      <a:noFill/>
                    </a:lnL>
                    <a:lnR>
                      <a:noFill/>
                    </a:lnR>
                    <a:lnT>
                      <a:noFill/>
                    </a:lnT>
                    <a:lnB>
                      <a:noFill/>
                    </a:lnB>
                    <a:noFill/>
                  </a:tcPr>
                </a:tc>
                <a:tc>
                  <a:txBody>
                    <a:bodyPr/>
                    <a:lstStyle/>
                    <a:p>
                      <a:pPr>
                        <a:buNone/>
                      </a:pPr>
                      <a:r>
                        <a:rPr lang="en-US" sz="2000" dirty="0"/>
                        <a:t>Understand</a:t>
                      </a:r>
                    </a:p>
                  </a:txBody>
                  <a:tcPr anchor="ctr">
                    <a:lnL>
                      <a:noFill/>
                    </a:lnL>
                    <a:lnR>
                      <a:noFill/>
                    </a:lnR>
                    <a:lnT>
                      <a:noFill/>
                    </a:lnT>
                    <a:lnB>
                      <a:noFill/>
                    </a:lnB>
                    <a:noFill/>
                  </a:tcPr>
                </a:tc>
                <a:extLst>
                  <a:ext uri="{0D108BD9-81ED-4DB2-BD59-A6C34878D82A}">
                    <a16:rowId xmlns:a16="http://schemas.microsoft.com/office/drawing/2014/main" val="2480842452"/>
                  </a:ext>
                </a:extLst>
              </a:tr>
              <a:tr h="0">
                <a:tc>
                  <a:txBody>
                    <a:bodyPr/>
                    <a:lstStyle/>
                    <a:p>
                      <a:pPr>
                        <a:buNone/>
                      </a:pPr>
                      <a:r>
                        <a:rPr lang="en-US" sz="2000" b="0" i="0" kern="1200" dirty="0">
                          <a:solidFill>
                            <a:schemeClr val="tx1"/>
                          </a:solidFill>
                          <a:effectLst/>
                          <a:latin typeface="+mn-lt"/>
                          <a:ea typeface="+mn-ea"/>
                          <a:cs typeface="+mn-cs"/>
                        </a:rPr>
                        <a:t>How is Quality of Service Analysis Performed?</a:t>
                      </a:r>
                      <a:endParaRPr lang="en-US" sz="2400" b="0" i="0" kern="1200" dirty="0">
                        <a:solidFill>
                          <a:schemeClr val="tx1"/>
                        </a:solidFill>
                        <a:effectLst/>
                        <a:latin typeface="+mn-lt"/>
                        <a:ea typeface="+mn-ea"/>
                        <a:cs typeface="+mn-cs"/>
                      </a:endParaRPr>
                    </a:p>
                  </a:txBody>
                  <a:tcPr anchor="ctr">
                    <a:lnL>
                      <a:noFill/>
                    </a:lnL>
                    <a:lnR>
                      <a:noFill/>
                    </a:lnR>
                    <a:lnT>
                      <a:noFill/>
                    </a:lnT>
                    <a:lnB>
                      <a:noFill/>
                    </a:lnB>
                    <a:noFill/>
                  </a:tcPr>
                </a:tc>
                <a:tc>
                  <a:txBody>
                    <a:bodyPr/>
                    <a:lstStyle/>
                    <a:p>
                      <a:pPr>
                        <a:buNone/>
                      </a:pPr>
                      <a:r>
                        <a:rPr lang="en-US" sz="2000" kern="1200" dirty="0">
                          <a:solidFill>
                            <a:schemeClr val="tx1"/>
                          </a:solidFill>
                          <a:latin typeface="+mn-lt"/>
                          <a:ea typeface="+mn-ea"/>
                          <a:cs typeface="+mn-cs"/>
                        </a:rPr>
                        <a:t>Apply</a:t>
                      </a:r>
                    </a:p>
                  </a:txBody>
                  <a:tcPr anchor="ctr">
                    <a:lnL>
                      <a:noFill/>
                    </a:lnL>
                    <a:lnR>
                      <a:noFill/>
                    </a:lnR>
                    <a:lnT>
                      <a:noFill/>
                    </a:lnT>
                    <a:lnB>
                      <a:noFill/>
                    </a:lnB>
                    <a:noFill/>
                  </a:tcPr>
                </a:tc>
                <a:extLst>
                  <a:ext uri="{0D108BD9-81ED-4DB2-BD59-A6C34878D82A}">
                    <a16:rowId xmlns:a16="http://schemas.microsoft.com/office/drawing/2014/main" val="4109610213"/>
                  </a:ext>
                </a:extLst>
              </a:tr>
            </a:tbl>
          </a:graphicData>
        </a:graphic>
      </p:graphicFrame>
      <p:sp>
        <p:nvSpPr>
          <p:cNvPr id="7" name="Date Placeholder 6">
            <a:extLst>
              <a:ext uri="{FF2B5EF4-FFF2-40B4-BE49-F238E27FC236}">
                <a16:creationId xmlns:a16="http://schemas.microsoft.com/office/drawing/2014/main" id="{142EC987-552B-0FFD-E1AD-4D23888FAAFC}"/>
              </a:ext>
            </a:extLst>
          </p:cNvPr>
          <p:cNvSpPr>
            <a:spLocks noGrp="1"/>
          </p:cNvSpPr>
          <p:nvPr>
            <p:ph type="dt" sz="half" idx="10"/>
          </p:nvPr>
        </p:nvSpPr>
        <p:spPr/>
        <p:txBody>
          <a:bodyPr/>
          <a:lstStyle/>
          <a:p>
            <a:r>
              <a:rPr lang="en-US"/>
              <a:t>8/8/2026</a:t>
            </a:r>
            <a:endParaRPr lang="en-US" dirty="0"/>
          </a:p>
        </p:txBody>
      </p:sp>
      <p:sp>
        <p:nvSpPr>
          <p:cNvPr id="4" name="Footer Placeholder 3">
            <a:extLst>
              <a:ext uri="{FF2B5EF4-FFF2-40B4-BE49-F238E27FC236}">
                <a16:creationId xmlns:a16="http://schemas.microsoft.com/office/drawing/2014/main" id="{D2528290-32F4-FB29-2A15-B67D7703D98B}"/>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8" name="Slide Number Placeholder 7">
            <a:extLst>
              <a:ext uri="{FF2B5EF4-FFF2-40B4-BE49-F238E27FC236}">
                <a16:creationId xmlns:a16="http://schemas.microsoft.com/office/drawing/2014/main" id="{30197F26-1752-4279-99CE-FEAE5ADBB8D2}"/>
              </a:ext>
            </a:extLst>
          </p:cNvPr>
          <p:cNvSpPr>
            <a:spLocks noGrp="1"/>
          </p:cNvSpPr>
          <p:nvPr>
            <p:ph type="sldNum" sz="quarter" idx="12"/>
          </p:nvPr>
        </p:nvSpPr>
        <p:spPr/>
        <p:txBody>
          <a:bodyPr/>
          <a:lstStyle/>
          <a:p>
            <a:fld id="{13E3B7D2-2C23-477A-B7E5-64419E75BE45}" type="slidenum">
              <a:rPr lang="en-US" smtClean="0"/>
              <a:t>2</a:t>
            </a:fld>
            <a:endParaRPr lang="en-US" dirty="0"/>
          </a:p>
        </p:txBody>
      </p:sp>
    </p:spTree>
    <p:extLst>
      <p:ext uri="{BB962C8B-B14F-4D97-AF65-F5344CB8AC3E}">
        <p14:creationId xmlns:p14="http://schemas.microsoft.com/office/powerpoint/2010/main" val="2829007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A4CC-56A7-60AE-19D7-DABFCC0129A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AB6AC316-E560-60C8-C254-E399F35F404D}"/>
              </a:ext>
            </a:extLst>
          </p:cNvPr>
          <p:cNvSpPr>
            <a:spLocks noGrp="1"/>
          </p:cNvSpPr>
          <p:nvPr>
            <p:ph idx="1"/>
          </p:nvPr>
        </p:nvSpPr>
        <p:spPr>
          <a:xfrm>
            <a:off x="838200" y="1825625"/>
            <a:ext cx="9634728" cy="4351338"/>
          </a:xfrm>
        </p:spPr>
        <p:txBody>
          <a:bodyPr>
            <a:normAutofit/>
          </a:bodyPr>
          <a:lstStyle/>
          <a:p>
            <a:r>
              <a:rPr lang="en-US" dirty="0"/>
              <a:t>Quality of Service is a reliability metric for the electrical power system</a:t>
            </a:r>
          </a:p>
          <a:p>
            <a:pPr lvl="1"/>
            <a:r>
              <a:rPr lang="en-US" dirty="0"/>
              <a:t>Measured at the interface for each load</a:t>
            </a:r>
          </a:p>
          <a:p>
            <a:pPr lvl="1"/>
            <a:r>
              <a:rPr lang="en-US" dirty="0"/>
              <a:t>Key metric is the Mean time between service interruption</a:t>
            </a:r>
          </a:p>
          <a:p>
            <a:pPr lvl="1"/>
            <a:r>
              <a:rPr lang="en-US" dirty="0"/>
              <a:t>A Service interruption is a service disruption with duration greater than a load can tolerate</a:t>
            </a:r>
          </a:p>
          <a:p>
            <a:r>
              <a:rPr lang="en-US" dirty="0"/>
              <a:t>Service interruptions and disruptions are compared to two system metrics</a:t>
            </a:r>
          </a:p>
          <a:p>
            <a:pPr lvl="1"/>
            <a:r>
              <a:rPr lang="en-US" dirty="0"/>
              <a:t>T1 = Reconfiguration time – based on choice of circuit protection</a:t>
            </a:r>
          </a:p>
          <a:p>
            <a:pPr lvl="1"/>
            <a:r>
              <a:rPr lang="en-US" dirty="0"/>
              <a:t>T2 = Generator start time – based on choice of generator sets</a:t>
            </a:r>
          </a:p>
        </p:txBody>
      </p:sp>
      <p:sp>
        <p:nvSpPr>
          <p:cNvPr id="4" name="Date Placeholder 3">
            <a:extLst>
              <a:ext uri="{FF2B5EF4-FFF2-40B4-BE49-F238E27FC236}">
                <a16:creationId xmlns:a16="http://schemas.microsoft.com/office/drawing/2014/main" id="{DC223896-58A3-D752-E4C8-E31343597394}"/>
              </a:ext>
            </a:extLst>
          </p:cNvPr>
          <p:cNvSpPr>
            <a:spLocks noGrp="1"/>
          </p:cNvSpPr>
          <p:nvPr>
            <p:ph type="dt" sz="half" idx="10"/>
          </p:nvPr>
        </p:nvSpPr>
        <p:spPr/>
        <p:txBody>
          <a:bodyPr/>
          <a:lstStyle/>
          <a:p>
            <a:r>
              <a:rPr lang="en-US"/>
              <a:t>8/8/2026</a:t>
            </a:r>
            <a:endParaRPr lang="en-US" dirty="0"/>
          </a:p>
        </p:txBody>
      </p:sp>
      <p:sp>
        <p:nvSpPr>
          <p:cNvPr id="7" name="Footer Placeholder 6">
            <a:extLst>
              <a:ext uri="{FF2B5EF4-FFF2-40B4-BE49-F238E27FC236}">
                <a16:creationId xmlns:a16="http://schemas.microsoft.com/office/drawing/2014/main" id="{750A3B4E-E524-B6CB-03EF-7B889AEEA526}"/>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8" name="Slide Number Placeholder 7">
            <a:extLst>
              <a:ext uri="{FF2B5EF4-FFF2-40B4-BE49-F238E27FC236}">
                <a16:creationId xmlns:a16="http://schemas.microsoft.com/office/drawing/2014/main" id="{FCF5EC1F-7F3B-7B0D-3570-8AD757FF2251}"/>
              </a:ext>
            </a:extLst>
          </p:cNvPr>
          <p:cNvSpPr>
            <a:spLocks noGrp="1"/>
          </p:cNvSpPr>
          <p:nvPr>
            <p:ph type="sldNum" sz="quarter" idx="12"/>
          </p:nvPr>
        </p:nvSpPr>
        <p:spPr/>
        <p:txBody>
          <a:bodyPr/>
          <a:lstStyle/>
          <a:p>
            <a:fld id="{13E3B7D2-2C23-477A-B7E5-64419E75BE45}" type="slidenum">
              <a:rPr lang="en-US" smtClean="0"/>
              <a:t>3</a:t>
            </a:fld>
            <a:endParaRPr lang="en-US" dirty="0"/>
          </a:p>
        </p:txBody>
      </p:sp>
    </p:spTree>
    <p:extLst>
      <p:ext uri="{BB962C8B-B14F-4D97-AF65-F5344CB8AC3E}">
        <p14:creationId xmlns:p14="http://schemas.microsoft.com/office/powerpoint/2010/main" val="3330620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A8B6D-4FBF-5EDF-3997-4E2A6725C37D}"/>
              </a:ext>
            </a:extLst>
          </p:cNvPr>
          <p:cNvSpPr>
            <a:spLocks noGrp="1"/>
          </p:cNvSpPr>
          <p:nvPr>
            <p:ph type="title"/>
          </p:nvPr>
        </p:nvSpPr>
        <p:spPr/>
        <p:txBody>
          <a:bodyPr/>
          <a:lstStyle/>
          <a:p>
            <a:r>
              <a:rPr lang="en-US" dirty="0"/>
              <a:t>Causes of service disruption </a:t>
            </a:r>
            <a:br>
              <a:rPr lang="en-US" dirty="0"/>
            </a:br>
            <a:r>
              <a:rPr lang="en-US" dirty="0"/>
              <a:t>(service interruption)</a:t>
            </a:r>
          </a:p>
        </p:txBody>
      </p:sp>
      <p:sp>
        <p:nvSpPr>
          <p:cNvPr id="3" name="Content Placeholder 2">
            <a:extLst>
              <a:ext uri="{FF2B5EF4-FFF2-40B4-BE49-F238E27FC236}">
                <a16:creationId xmlns:a16="http://schemas.microsoft.com/office/drawing/2014/main" id="{1115BC57-FBEE-172F-44FE-92BC4CE1E329}"/>
              </a:ext>
            </a:extLst>
          </p:cNvPr>
          <p:cNvSpPr>
            <a:spLocks noGrp="1"/>
          </p:cNvSpPr>
          <p:nvPr>
            <p:ph idx="1"/>
          </p:nvPr>
        </p:nvSpPr>
        <p:spPr>
          <a:xfrm>
            <a:off x="838200" y="1825625"/>
            <a:ext cx="7976616" cy="4351338"/>
          </a:xfrm>
        </p:spPr>
        <p:txBody>
          <a:bodyPr/>
          <a:lstStyle/>
          <a:p>
            <a:r>
              <a:rPr lang="en-US" dirty="0"/>
              <a:t>Fault within user equipment causing voltage to fall below its minimum value before the applicable circuit breaker trips. </a:t>
            </a:r>
          </a:p>
          <a:p>
            <a:r>
              <a:rPr lang="en-US" dirty="0"/>
              <a:t>Generator sets tripping off line </a:t>
            </a:r>
          </a:p>
          <a:p>
            <a:r>
              <a:rPr lang="en-US" dirty="0"/>
              <a:t>Power distribution equipment failures </a:t>
            </a:r>
          </a:p>
          <a:p>
            <a:endParaRPr lang="en-US" dirty="0"/>
          </a:p>
        </p:txBody>
      </p:sp>
      <p:sp>
        <p:nvSpPr>
          <p:cNvPr id="4" name="Date Placeholder 3">
            <a:extLst>
              <a:ext uri="{FF2B5EF4-FFF2-40B4-BE49-F238E27FC236}">
                <a16:creationId xmlns:a16="http://schemas.microsoft.com/office/drawing/2014/main" id="{3BCBDC4F-8125-0CE1-6CF8-5A7E4B85EBEA}"/>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D33B3685-E6D0-80E0-C602-4A745FBCA034}"/>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662EB60D-3B85-2004-5E19-24C626161667}"/>
              </a:ext>
            </a:extLst>
          </p:cNvPr>
          <p:cNvSpPr>
            <a:spLocks noGrp="1"/>
          </p:cNvSpPr>
          <p:nvPr>
            <p:ph type="sldNum" sz="quarter" idx="12"/>
          </p:nvPr>
        </p:nvSpPr>
        <p:spPr/>
        <p:txBody>
          <a:bodyPr/>
          <a:lstStyle/>
          <a:p>
            <a:fld id="{13E3B7D2-2C23-477A-B7E5-64419E75BE45}" type="slidenum">
              <a:rPr lang="en-US" smtClean="0"/>
              <a:t>4</a:t>
            </a:fld>
            <a:endParaRPr lang="en-US" dirty="0"/>
          </a:p>
        </p:txBody>
      </p:sp>
    </p:spTree>
    <p:extLst>
      <p:ext uri="{BB962C8B-B14F-4D97-AF65-F5344CB8AC3E}">
        <p14:creationId xmlns:p14="http://schemas.microsoft.com/office/powerpoint/2010/main" val="1011662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E51AB-F730-78DA-DF05-5A26EC7ACA98}"/>
              </a:ext>
            </a:extLst>
          </p:cNvPr>
          <p:cNvSpPr>
            <a:spLocks noGrp="1"/>
          </p:cNvSpPr>
          <p:nvPr>
            <p:ph type="title"/>
          </p:nvPr>
        </p:nvSpPr>
        <p:spPr/>
        <p:txBody>
          <a:bodyPr/>
          <a:lstStyle/>
          <a:p>
            <a:r>
              <a:rPr lang="en-US" dirty="0"/>
              <a:t>Quality of Service categories</a:t>
            </a:r>
          </a:p>
        </p:txBody>
      </p:sp>
      <p:sp>
        <p:nvSpPr>
          <p:cNvPr id="3" name="Content Placeholder 2">
            <a:extLst>
              <a:ext uri="{FF2B5EF4-FFF2-40B4-BE49-F238E27FC236}">
                <a16:creationId xmlns:a16="http://schemas.microsoft.com/office/drawing/2014/main" id="{A44AE71A-94F7-6653-4A8D-2E387F35A085}"/>
              </a:ext>
            </a:extLst>
          </p:cNvPr>
          <p:cNvSpPr>
            <a:spLocks noGrp="1"/>
          </p:cNvSpPr>
          <p:nvPr>
            <p:ph idx="1"/>
          </p:nvPr>
        </p:nvSpPr>
        <p:spPr/>
        <p:txBody>
          <a:bodyPr>
            <a:normAutofit fontScale="85000" lnSpcReduction="20000"/>
          </a:bodyPr>
          <a:lstStyle/>
          <a:p>
            <a:r>
              <a:rPr lang="en-US" dirty="0"/>
              <a:t>Uninterruptible load</a:t>
            </a:r>
          </a:p>
          <a:p>
            <a:pPr lvl="1"/>
            <a:r>
              <a:rPr lang="en-US" dirty="0"/>
              <a:t>Cannot tolerate service disruptions of duration t1</a:t>
            </a:r>
          </a:p>
          <a:p>
            <a:pPr lvl="1"/>
            <a:r>
              <a:rPr lang="en-US" dirty="0"/>
              <a:t>Power system designed to minimize service disruptions</a:t>
            </a:r>
          </a:p>
          <a:p>
            <a:pPr lvl="1"/>
            <a:r>
              <a:rPr lang="en-US" dirty="0"/>
              <a:t>Usually powered by an uninterruptible power supply (UPS)</a:t>
            </a:r>
          </a:p>
          <a:p>
            <a:r>
              <a:rPr lang="en-US" dirty="0"/>
              <a:t>Short-term interrupt load</a:t>
            </a:r>
          </a:p>
          <a:p>
            <a:pPr lvl="1"/>
            <a:r>
              <a:rPr lang="en-US" dirty="0"/>
              <a:t>Can tolerate service disruptions of duration t1</a:t>
            </a:r>
          </a:p>
          <a:p>
            <a:pPr lvl="1"/>
            <a:r>
              <a:rPr lang="en-US" dirty="0"/>
              <a:t>Cannot tolerate service disruptions of duration t2</a:t>
            </a:r>
          </a:p>
          <a:p>
            <a:pPr lvl="1"/>
            <a:r>
              <a:rPr lang="en-US" dirty="0"/>
              <a:t>Power system designed to limit service disruptions to duration t1</a:t>
            </a:r>
          </a:p>
          <a:p>
            <a:r>
              <a:rPr lang="en-US" dirty="0"/>
              <a:t>Long-term interrupt load</a:t>
            </a:r>
          </a:p>
          <a:p>
            <a:pPr lvl="1"/>
            <a:r>
              <a:rPr lang="en-US" dirty="0"/>
              <a:t>Can tolerate service disruptions of duration t2</a:t>
            </a:r>
          </a:p>
          <a:p>
            <a:pPr lvl="1"/>
            <a:r>
              <a:rPr lang="en-US" dirty="0"/>
              <a:t>Power system designed to limit service disruptions to duration t2</a:t>
            </a:r>
          </a:p>
          <a:p>
            <a:r>
              <a:rPr lang="en-US" dirty="0"/>
              <a:t>Exempt load</a:t>
            </a:r>
          </a:p>
          <a:p>
            <a:pPr lvl="1"/>
            <a:r>
              <a:rPr lang="en-US" dirty="0"/>
              <a:t>Subcategory of long-term interrupt load</a:t>
            </a:r>
          </a:p>
          <a:p>
            <a:pPr lvl="1"/>
            <a:r>
              <a:rPr lang="en-US" dirty="0"/>
              <a:t>Need not be restored if surviving generation capacity is insufficient to power all loads</a:t>
            </a:r>
          </a:p>
        </p:txBody>
      </p:sp>
      <p:sp>
        <p:nvSpPr>
          <p:cNvPr id="4" name="Date Placeholder 3">
            <a:extLst>
              <a:ext uri="{FF2B5EF4-FFF2-40B4-BE49-F238E27FC236}">
                <a16:creationId xmlns:a16="http://schemas.microsoft.com/office/drawing/2014/main" id="{DED699B5-FB84-1F2C-3468-745EF6DF4242}"/>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02AD6879-332A-E8F0-2A25-D5CED4D7C726}"/>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D2E53ECD-B3FD-DC21-D0DA-95D62DB99C40}"/>
              </a:ext>
            </a:extLst>
          </p:cNvPr>
          <p:cNvSpPr>
            <a:spLocks noGrp="1"/>
          </p:cNvSpPr>
          <p:nvPr>
            <p:ph type="sldNum" sz="quarter" idx="12"/>
          </p:nvPr>
        </p:nvSpPr>
        <p:spPr/>
        <p:txBody>
          <a:bodyPr/>
          <a:lstStyle/>
          <a:p>
            <a:fld id="{13E3B7D2-2C23-477A-B7E5-64419E75BE45}" type="slidenum">
              <a:rPr lang="en-US" smtClean="0"/>
              <a:t>5</a:t>
            </a:fld>
            <a:endParaRPr lang="en-US" dirty="0"/>
          </a:p>
        </p:txBody>
      </p:sp>
    </p:spTree>
    <p:extLst>
      <p:ext uri="{BB962C8B-B14F-4D97-AF65-F5344CB8AC3E}">
        <p14:creationId xmlns:p14="http://schemas.microsoft.com/office/powerpoint/2010/main" val="3516992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FC972-D499-43DF-B414-3BC8AEF8B1B1}"/>
              </a:ext>
            </a:extLst>
          </p:cNvPr>
          <p:cNvSpPr>
            <a:spLocks noGrp="1"/>
          </p:cNvSpPr>
          <p:nvPr>
            <p:ph type="title"/>
          </p:nvPr>
        </p:nvSpPr>
        <p:spPr/>
        <p:txBody>
          <a:bodyPr/>
          <a:lstStyle/>
          <a:p>
            <a:r>
              <a:rPr lang="en-US" dirty="0"/>
              <a:t>QOS analysis process</a:t>
            </a:r>
          </a:p>
        </p:txBody>
      </p:sp>
      <p:sp>
        <p:nvSpPr>
          <p:cNvPr id="3" name="Content Placeholder 2">
            <a:extLst>
              <a:ext uri="{FF2B5EF4-FFF2-40B4-BE49-F238E27FC236}">
                <a16:creationId xmlns:a16="http://schemas.microsoft.com/office/drawing/2014/main" id="{0E1EBADA-752F-D1DD-E443-AEE4CF679767}"/>
              </a:ext>
            </a:extLst>
          </p:cNvPr>
          <p:cNvSpPr>
            <a:spLocks noGrp="1"/>
          </p:cNvSpPr>
          <p:nvPr>
            <p:ph idx="1"/>
          </p:nvPr>
        </p:nvSpPr>
        <p:spPr/>
        <p:txBody>
          <a:bodyPr/>
          <a:lstStyle/>
          <a:p>
            <a:r>
              <a:rPr lang="en-US" dirty="0"/>
              <a:t>Establish MTBSI requirement</a:t>
            </a:r>
          </a:p>
          <a:p>
            <a:r>
              <a:rPr lang="en-US" dirty="0"/>
              <a:t>Determine t1 and t2</a:t>
            </a:r>
          </a:p>
          <a:p>
            <a:r>
              <a:rPr lang="en-US" dirty="0"/>
              <a:t>Categorize loads</a:t>
            </a:r>
          </a:p>
          <a:p>
            <a:r>
              <a:rPr lang="en-US" dirty="0"/>
              <a:t>Determine reliability of power system equipment</a:t>
            </a:r>
          </a:p>
          <a:p>
            <a:r>
              <a:rPr lang="en-US" dirty="0"/>
              <a:t>Estimate load MTBSI</a:t>
            </a:r>
          </a:p>
        </p:txBody>
      </p:sp>
      <p:sp>
        <p:nvSpPr>
          <p:cNvPr id="4" name="Date Placeholder 3">
            <a:extLst>
              <a:ext uri="{FF2B5EF4-FFF2-40B4-BE49-F238E27FC236}">
                <a16:creationId xmlns:a16="http://schemas.microsoft.com/office/drawing/2014/main" id="{034F9DB5-76C9-BADF-1B16-9BB98F7211F1}"/>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7CE16BE7-377F-D41F-476F-036F18EF28E8}"/>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29FE6301-173F-F1E9-24B6-949FA84435F3}"/>
              </a:ext>
            </a:extLst>
          </p:cNvPr>
          <p:cNvSpPr>
            <a:spLocks noGrp="1"/>
          </p:cNvSpPr>
          <p:nvPr>
            <p:ph type="sldNum" sz="quarter" idx="12"/>
          </p:nvPr>
        </p:nvSpPr>
        <p:spPr/>
        <p:txBody>
          <a:bodyPr/>
          <a:lstStyle/>
          <a:p>
            <a:fld id="{13E3B7D2-2C23-477A-B7E5-64419E75BE45}" type="slidenum">
              <a:rPr lang="en-US" smtClean="0"/>
              <a:t>6</a:t>
            </a:fld>
            <a:endParaRPr lang="en-US" dirty="0"/>
          </a:p>
        </p:txBody>
      </p:sp>
    </p:spTree>
    <p:extLst>
      <p:ext uri="{BB962C8B-B14F-4D97-AF65-F5344CB8AC3E}">
        <p14:creationId xmlns:p14="http://schemas.microsoft.com/office/powerpoint/2010/main" val="391467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5130-ECE1-51D1-0BC0-6CE7548E8F25}"/>
              </a:ext>
            </a:extLst>
          </p:cNvPr>
          <p:cNvSpPr>
            <a:spLocks noGrp="1"/>
          </p:cNvSpPr>
          <p:nvPr>
            <p:ph type="title"/>
          </p:nvPr>
        </p:nvSpPr>
        <p:spPr/>
        <p:txBody>
          <a:bodyPr/>
          <a:lstStyle/>
          <a:p>
            <a:r>
              <a:rPr lang="en-US" dirty="0"/>
              <a:t>Establish MTBSI requirement</a:t>
            </a:r>
          </a:p>
        </p:txBody>
      </p:sp>
      <p:sp>
        <p:nvSpPr>
          <p:cNvPr id="3" name="Content Placeholder 2">
            <a:extLst>
              <a:ext uri="{FF2B5EF4-FFF2-40B4-BE49-F238E27FC236}">
                <a16:creationId xmlns:a16="http://schemas.microsoft.com/office/drawing/2014/main" id="{E76BC18E-A349-B74B-76DA-15D72BE0B0A9}"/>
              </a:ext>
            </a:extLst>
          </p:cNvPr>
          <p:cNvSpPr>
            <a:spLocks noGrp="1"/>
          </p:cNvSpPr>
          <p:nvPr>
            <p:ph idx="1"/>
          </p:nvPr>
        </p:nvSpPr>
        <p:spPr/>
        <p:txBody>
          <a:bodyPr/>
          <a:lstStyle/>
          <a:p>
            <a:r>
              <a:rPr lang="en-US" dirty="0"/>
              <a:t>IEEE Std. 45-3 recommends setting MTBSI between 10,000 hours and 30,000 hours.</a:t>
            </a:r>
          </a:p>
          <a:p>
            <a:r>
              <a:rPr lang="en-US" dirty="0"/>
              <a:t>Critical non-redundant loads should generally have a large MTBSI.</a:t>
            </a:r>
          </a:p>
          <a:p>
            <a:r>
              <a:rPr lang="en-US" dirty="0"/>
              <a:t>Critical redundant loads may have a smaller MTBSI.</a:t>
            </a:r>
          </a:p>
          <a:p>
            <a:r>
              <a:rPr lang="en-US" dirty="0"/>
              <a:t>Non-critical loads may not have an assigned MTBSI.</a:t>
            </a:r>
          </a:p>
        </p:txBody>
      </p:sp>
      <p:sp>
        <p:nvSpPr>
          <p:cNvPr id="4" name="Date Placeholder 3">
            <a:extLst>
              <a:ext uri="{FF2B5EF4-FFF2-40B4-BE49-F238E27FC236}">
                <a16:creationId xmlns:a16="http://schemas.microsoft.com/office/drawing/2014/main" id="{BEC3A7E3-3274-298A-16AD-974450931590}"/>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B063F707-8CD9-3DB6-D47B-10E5CA32A77A}"/>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88F70E5A-5645-C4D7-A95A-16711A718A2A}"/>
              </a:ext>
            </a:extLst>
          </p:cNvPr>
          <p:cNvSpPr>
            <a:spLocks noGrp="1"/>
          </p:cNvSpPr>
          <p:nvPr>
            <p:ph type="sldNum" sz="quarter" idx="12"/>
          </p:nvPr>
        </p:nvSpPr>
        <p:spPr/>
        <p:txBody>
          <a:bodyPr/>
          <a:lstStyle/>
          <a:p>
            <a:fld id="{13E3B7D2-2C23-477A-B7E5-64419E75BE45}" type="slidenum">
              <a:rPr lang="en-US" smtClean="0"/>
              <a:t>7</a:t>
            </a:fld>
            <a:endParaRPr lang="en-US" dirty="0"/>
          </a:p>
        </p:txBody>
      </p:sp>
    </p:spTree>
    <p:extLst>
      <p:ext uri="{BB962C8B-B14F-4D97-AF65-F5344CB8AC3E}">
        <p14:creationId xmlns:p14="http://schemas.microsoft.com/office/powerpoint/2010/main" val="1524780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8377-492E-3971-998B-9A8A7C24A7DA}"/>
              </a:ext>
            </a:extLst>
          </p:cNvPr>
          <p:cNvSpPr>
            <a:spLocks noGrp="1"/>
          </p:cNvSpPr>
          <p:nvPr>
            <p:ph type="title"/>
          </p:nvPr>
        </p:nvSpPr>
        <p:spPr/>
        <p:txBody>
          <a:bodyPr/>
          <a:lstStyle/>
          <a:p>
            <a:r>
              <a:rPr lang="en-US" dirty="0"/>
              <a:t>Determine t1 and t2</a:t>
            </a:r>
          </a:p>
        </p:txBody>
      </p:sp>
      <p:sp>
        <p:nvSpPr>
          <p:cNvPr id="3" name="Content Placeholder 2">
            <a:extLst>
              <a:ext uri="{FF2B5EF4-FFF2-40B4-BE49-F238E27FC236}">
                <a16:creationId xmlns:a16="http://schemas.microsoft.com/office/drawing/2014/main" id="{375FA511-56B0-7E19-8B6D-2093EEEBBB8E}"/>
              </a:ext>
            </a:extLst>
          </p:cNvPr>
          <p:cNvSpPr>
            <a:spLocks noGrp="1"/>
          </p:cNvSpPr>
          <p:nvPr>
            <p:ph idx="1"/>
          </p:nvPr>
        </p:nvSpPr>
        <p:spPr/>
        <p:txBody>
          <a:bodyPr>
            <a:normAutofit fontScale="92500" lnSpcReduction="10000"/>
          </a:bodyPr>
          <a:lstStyle/>
          <a:p>
            <a:r>
              <a:rPr lang="en-US" dirty="0"/>
              <a:t>T1 – Reconfiguration Time</a:t>
            </a:r>
          </a:p>
          <a:p>
            <a:pPr lvl="1"/>
            <a:r>
              <a:rPr lang="en-US" dirty="0"/>
              <a:t>Should be based on the protective device coordination study</a:t>
            </a:r>
          </a:p>
          <a:p>
            <a:pPr lvl="1"/>
            <a:r>
              <a:rPr lang="en-US" dirty="0"/>
              <a:t>Longest time to clear a fault</a:t>
            </a:r>
          </a:p>
          <a:p>
            <a:pPr lvl="1"/>
            <a:r>
              <a:rPr lang="en-US" dirty="0"/>
              <a:t>Conventional circuit breakers</a:t>
            </a:r>
          </a:p>
          <a:p>
            <a:pPr lvl="2"/>
            <a:r>
              <a:rPr lang="en-US" dirty="0"/>
              <a:t>Typically, between 0.5 s and 2.0 s</a:t>
            </a:r>
          </a:p>
          <a:p>
            <a:pPr lvl="1"/>
            <a:r>
              <a:rPr lang="en-US" dirty="0"/>
              <a:t>Solid state circuit breakers</a:t>
            </a:r>
          </a:p>
          <a:p>
            <a:pPr lvl="2"/>
            <a:r>
              <a:rPr lang="en-US" dirty="0"/>
              <a:t>Typically, between 1 </a:t>
            </a:r>
            <a:r>
              <a:rPr lang="en-US" dirty="0" err="1"/>
              <a:t>ms</a:t>
            </a:r>
            <a:r>
              <a:rPr lang="en-US" dirty="0"/>
              <a:t> and 100 </a:t>
            </a:r>
            <a:r>
              <a:rPr lang="en-US" dirty="0" err="1"/>
              <a:t>ms</a:t>
            </a:r>
            <a:endParaRPr lang="en-US" dirty="0"/>
          </a:p>
          <a:p>
            <a:r>
              <a:rPr lang="en-US" dirty="0"/>
              <a:t>T2 – Generator start time</a:t>
            </a:r>
          </a:p>
          <a:p>
            <a:pPr lvl="1"/>
            <a:r>
              <a:rPr lang="en-US" dirty="0"/>
              <a:t>Depends on characteristics of the generator sets</a:t>
            </a:r>
          </a:p>
          <a:p>
            <a:pPr lvl="1"/>
            <a:r>
              <a:rPr lang="en-US" dirty="0"/>
              <a:t>Usually between 45 seconds and 5 minutes</a:t>
            </a:r>
          </a:p>
          <a:p>
            <a:pPr lvl="1"/>
            <a:r>
              <a:rPr lang="en-US" dirty="0"/>
              <a:t>Diesel generator sets usually have t2 on the lower end</a:t>
            </a:r>
          </a:p>
          <a:p>
            <a:pPr lvl="1"/>
            <a:r>
              <a:rPr lang="en-US" dirty="0"/>
              <a:t>Twin-spool gas turbine generator sets usually have t2 on the upper end</a:t>
            </a:r>
          </a:p>
          <a:p>
            <a:pPr lvl="1"/>
            <a:endParaRPr lang="en-US" dirty="0"/>
          </a:p>
        </p:txBody>
      </p:sp>
      <p:sp>
        <p:nvSpPr>
          <p:cNvPr id="4" name="Date Placeholder 3">
            <a:extLst>
              <a:ext uri="{FF2B5EF4-FFF2-40B4-BE49-F238E27FC236}">
                <a16:creationId xmlns:a16="http://schemas.microsoft.com/office/drawing/2014/main" id="{6E9C580B-6B2B-042A-7944-8FD56C8A77C9}"/>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6B8C56BE-FEF3-069E-E08F-52312091354C}"/>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37FEF4CB-32E5-40A2-A3E6-D5B0F17E6179}"/>
              </a:ext>
            </a:extLst>
          </p:cNvPr>
          <p:cNvSpPr>
            <a:spLocks noGrp="1"/>
          </p:cNvSpPr>
          <p:nvPr>
            <p:ph type="sldNum" sz="quarter" idx="12"/>
          </p:nvPr>
        </p:nvSpPr>
        <p:spPr/>
        <p:txBody>
          <a:bodyPr/>
          <a:lstStyle/>
          <a:p>
            <a:fld id="{13E3B7D2-2C23-477A-B7E5-64419E75BE45}" type="slidenum">
              <a:rPr lang="en-US" smtClean="0"/>
              <a:t>8</a:t>
            </a:fld>
            <a:endParaRPr lang="en-US" dirty="0"/>
          </a:p>
        </p:txBody>
      </p:sp>
    </p:spTree>
    <p:extLst>
      <p:ext uri="{BB962C8B-B14F-4D97-AF65-F5344CB8AC3E}">
        <p14:creationId xmlns:p14="http://schemas.microsoft.com/office/powerpoint/2010/main" val="604387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6E86B-7646-CF5A-D5AF-82C46E70D1E5}"/>
              </a:ext>
            </a:extLst>
          </p:cNvPr>
          <p:cNvSpPr>
            <a:spLocks noGrp="1"/>
          </p:cNvSpPr>
          <p:nvPr>
            <p:ph type="title"/>
          </p:nvPr>
        </p:nvSpPr>
        <p:spPr/>
        <p:txBody>
          <a:bodyPr/>
          <a:lstStyle/>
          <a:p>
            <a:r>
              <a:rPr lang="en-US" dirty="0"/>
              <a:t>Categorize loads</a:t>
            </a:r>
          </a:p>
        </p:txBody>
      </p:sp>
      <p:sp>
        <p:nvSpPr>
          <p:cNvPr id="3" name="Content Placeholder 2">
            <a:extLst>
              <a:ext uri="{FF2B5EF4-FFF2-40B4-BE49-F238E27FC236}">
                <a16:creationId xmlns:a16="http://schemas.microsoft.com/office/drawing/2014/main" id="{E96803AE-44A0-5D6F-B060-6AC825D010C2}"/>
              </a:ext>
            </a:extLst>
          </p:cNvPr>
          <p:cNvSpPr>
            <a:spLocks noGrp="1"/>
          </p:cNvSpPr>
          <p:nvPr>
            <p:ph idx="1"/>
          </p:nvPr>
        </p:nvSpPr>
        <p:spPr/>
        <p:txBody>
          <a:bodyPr>
            <a:normAutofit fontScale="85000" lnSpcReduction="20000"/>
          </a:bodyPr>
          <a:lstStyle/>
          <a:p>
            <a:r>
              <a:rPr lang="en-US" dirty="0"/>
              <a:t>Base on loads tolerance to service disruptions as compared to t1 and t2</a:t>
            </a:r>
          </a:p>
          <a:p>
            <a:r>
              <a:rPr lang="en-US" dirty="0"/>
              <a:t>Common guidance:</a:t>
            </a:r>
          </a:p>
          <a:p>
            <a:pPr lvl="1"/>
            <a:r>
              <a:rPr lang="en-US" dirty="0"/>
              <a:t>Loads with thermal inertia, such as freezers, refrigerators, HVAC electric heaters, and water heaters should be long term interrupt loads. </a:t>
            </a:r>
          </a:p>
          <a:p>
            <a:pPr lvl="1"/>
            <a:r>
              <a:rPr lang="en-US" dirty="0"/>
              <a:t>Non-critical loads should be long-term interrupt loads. </a:t>
            </a:r>
          </a:p>
          <a:p>
            <a:pPr lvl="1"/>
            <a:r>
              <a:rPr lang="en-US" dirty="0"/>
              <a:t>Power reserved for electric propulsion operation above a defined minimum speed should be long-term interrupt loads and also designated as exempt load. </a:t>
            </a:r>
          </a:p>
          <a:p>
            <a:pPr lvl="1"/>
            <a:r>
              <a:rPr lang="en-US" dirty="0"/>
              <a:t>Power reserved for electric propulsion operation to achieve a defined minimum speed should be designated as a short-term interrupt load </a:t>
            </a:r>
          </a:p>
          <a:p>
            <a:pPr lvl="1"/>
            <a:r>
              <a:rPr lang="en-US" dirty="0"/>
              <a:t>Unless required by regulation to be uninterruptible, emergency lighting should be a short-term interrupt load. Other lighting should be long-term interrupt load </a:t>
            </a:r>
          </a:p>
          <a:p>
            <a:pPr lvl="1"/>
            <a:r>
              <a:rPr lang="en-US" dirty="0"/>
              <a:t>Most motors (and motor controllers) other than non-critical loads, should be short-term interrupt loads. </a:t>
            </a:r>
          </a:p>
          <a:p>
            <a:pPr lvl="1"/>
            <a:r>
              <a:rPr lang="en-US" dirty="0"/>
              <a:t>Computer systems should be studied (and possibly tested) to determine the duration of a service disruption that leads to a service interruption. The QOS category should then be determined by comparing this duration to t1 and t2. </a:t>
            </a:r>
          </a:p>
        </p:txBody>
      </p:sp>
      <p:sp>
        <p:nvSpPr>
          <p:cNvPr id="4" name="Date Placeholder 3">
            <a:extLst>
              <a:ext uri="{FF2B5EF4-FFF2-40B4-BE49-F238E27FC236}">
                <a16:creationId xmlns:a16="http://schemas.microsoft.com/office/drawing/2014/main" id="{25D3320C-4434-2876-43CF-277DDA21724B}"/>
              </a:ext>
            </a:extLst>
          </p:cNvPr>
          <p:cNvSpPr>
            <a:spLocks noGrp="1"/>
          </p:cNvSpPr>
          <p:nvPr>
            <p:ph type="dt" sz="half" idx="10"/>
          </p:nvPr>
        </p:nvSpPr>
        <p:spPr/>
        <p:txBody>
          <a:bodyPr/>
          <a:lstStyle/>
          <a:p>
            <a:r>
              <a:rPr lang="en-US"/>
              <a:t>8/8/2026</a:t>
            </a:r>
            <a:endParaRPr lang="en-US" dirty="0"/>
          </a:p>
        </p:txBody>
      </p:sp>
      <p:sp>
        <p:nvSpPr>
          <p:cNvPr id="5" name="Footer Placeholder 4">
            <a:extLst>
              <a:ext uri="{FF2B5EF4-FFF2-40B4-BE49-F238E27FC236}">
                <a16:creationId xmlns:a16="http://schemas.microsoft.com/office/drawing/2014/main" id="{9C84A54F-412F-DA7E-8C1A-D443B16B754B}"/>
              </a:ext>
            </a:extLst>
          </p:cNvPr>
          <p:cNvSpPr>
            <a:spLocks noGrp="1"/>
          </p:cNvSpPr>
          <p:nvPr>
            <p:ph type="ftr" sz="quarter" idx="11"/>
          </p:nvPr>
        </p:nvSpPr>
        <p:spPr/>
        <p:txBody>
          <a:bodyPr/>
          <a:lstStyle/>
          <a:p>
            <a:r>
              <a:rPr lang="en-US"/>
              <a:t>© 2026 by Norbert Doerry                                                                                  This work is licensed via: CC BY 4.0</a:t>
            </a:r>
            <a:endParaRPr lang="en-US" dirty="0"/>
          </a:p>
        </p:txBody>
      </p:sp>
      <p:sp>
        <p:nvSpPr>
          <p:cNvPr id="6" name="Slide Number Placeholder 5">
            <a:extLst>
              <a:ext uri="{FF2B5EF4-FFF2-40B4-BE49-F238E27FC236}">
                <a16:creationId xmlns:a16="http://schemas.microsoft.com/office/drawing/2014/main" id="{AA3CF3FB-DBD7-4C9A-A6F5-13A6A46C5895}"/>
              </a:ext>
            </a:extLst>
          </p:cNvPr>
          <p:cNvSpPr>
            <a:spLocks noGrp="1"/>
          </p:cNvSpPr>
          <p:nvPr>
            <p:ph type="sldNum" sz="quarter" idx="12"/>
          </p:nvPr>
        </p:nvSpPr>
        <p:spPr/>
        <p:txBody>
          <a:bodyPr/>
          <a:lstStyle/>
          <a:p>
            <a:fld id="{13E3B7D2-2C23-477A-B7E5-64419E75BE45}" type="slidenum">
              <a:rPr lang="en-US" smtClean="0"/>
              <a:t>9</a:t>
            </a:fld>
            <a:endParaRPr lang="en-US" dirty="0"/>
          </a:p>
        </p:txBody>
      </p:sp>
    </p:spTree>
    <p:extLst>
      <p:ext uri="{BB962C8B-B14F-4D97-AF65-F5344CB8AC3E}">
        <p14:creationId xmlns:p14="http://schemas.microsoft.com/office/powerpoint/2010/main" val="82253798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10288</TotalTime>
  <Words>1179</Words>
  <Application>Microsoft Office PowerPoint</Application>
  <PresentationFormat>Widescreen</PresentationFormat>
  <Paragraphs>149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Times New Roman</vt:lpstr>
      <vt:lpstr>1_Office Theme</vt:lpstr>
      <vt:lpstr>Quality of service analysis Electric Power Load Analysis (EPLA)  Revision of 8 August 2026</vt:lpstr>
      <vt:lpstr>Essential Questions</vt:lpstr>
      <vt:lpstr>Introduction</vt:lpstr>
      <vt:lpstr>Causes of service disruption  (service interruption)</vt:lpstr>
      <vt:lpstr>Quality of Service categories</vt:lpstr>
      <vt:lpstr>QOS analysis process</vt:lpstr>
      <vt:lpstr>Establish MTBSI requirement</vt:lpstr>
      <vt:lpstr>Determine t1 and t2</vt:lpstr>
      <vt:lpstr>Categorize loads</vt:lpstr>
      <vt:lpstr>Determine reliability of power system equipment</vt:lpstr>
      <vt:lpstr>Estimate load MTBSI</vt:lpstr>
      <vt:lpstr>Estimate load MTBSI (Continued)</vt:lpstr>
      <vt:lpstr>QOS Mitigation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QOS analysis</dc:title>
  <dc:creator>Norbert Doerry</dc:creator>
  <cp:lastModifiedBy>Norbert Doerry</cp:lastModifiedBy>
  <cp:revision>181</cp:revision>
  <dcterms:created xsi:type="dcterms:W3CDTF">2025-04-03T12:58:23Z</dcterms:created>
  <dcterms:modified xsi:type="dcterms:W3CDTF">2026-08-05T18:51:57Z</dcterms:modified>
</cp:coreProperties>
</file>